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58" r:id="rId3"/>
    <p:sldId id="371" r:id="rId4"/>
    <p:sldId id="335" r:id="rId5"/>
    <p:sldId id="321" r:id="rId6"/>
    <p:sldId id="378" r:id="rId7"/>
    <p:sldId id="377" r:id="rId8"/>
    <p:sldId id="374" r:id="rId9"/>
    <p:sldId id="338" r:id="rId10"/>
    <p:sldId id="325" r:id="rId11"/>
    <p:sldId id="339" r:id="rId12"/>
    <p:sldId id="380" r:id="rId13"/>
    <p:sldId id="341" r:id="rId14"/>
    <p:sldId id="383" r:id="rId15"/>
    <p:sldId id="328" r:id="rId16"/>
    <p:sldId id="329" r:id="rId17"/>
    <p:sldId id="342" r:id="rId18"/>
    <p:sldId id="343" r:id="rId19"/>
    <p:sldId id="332" r:id="rId20"/>
    <p:sldId id="268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m" id="{78F6173B-669A-4CA4-9D01-CDD69BBF3EDA}">
          <p14:sldIdLst>
            <p14:sldId id="256"/>
            <p14:sldId id="358"/>
            <p14:sldId id="371"/>
            <p14:sldId id="335"/>
            <p14:sldId id="321"/>
            <p14:sldId id="378"/>
            <p14:sldId id="377"/>
            <p14:sldId id="374"/>
            <p14:sldId id="338"/>
            <p14:sldId id="325"/>
            <p14:sldId id="339"/>
            <p14:sldId id="380"/>
            <p14:sldId id="341"/>
            <p14:sldId id="383"/>
            <p14:sldId id="328"/>
            <p14:sldId id="329"/>
            <p14:sldId id="342"/>
            <p14:sldId id="343"/>
            <p14:sldId id="332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2ED"/>
    <a:srgbClr val="643271"/>
    <a:srgbClr val="670C19"/>
    <a:srgbClr val="C97732"/>
    <a:srgbClr val="C99C46"/>
    <a:srgbClr val="FF2600"/>
    <a:srgbClr val="E6C5C0"/>
    <a:srgbClr val="FFFFFF"/>
    <a:srgbClr val="FFD579"/>
    <a:srgbClr val="FAD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 autoAdjust="0"/>
    <p:restoredTop sz="87326" autoAdjust="0"/>
  </p:normalViewPr>
  <p:slideViewPr>
    <p:cSldViewPr snapToGrid="0">
      <p:cViewPr varScale="1">
        <p:scale>
          <a:sx n="92" d="100"/>
          <a:sy n="92" d="100"/>
        </p:scale>
        <p:origin x="2248" y="192"/>
      </p:cViewPr>
      <p:guideLst>
        <p:guide orient="horz" pos="2273"/>
        <p:guide pos="2880"/>
      </p:guideLst>
    </p:cSldViewPr>
  </p:slideViewPr>
  <p:outlineViewPr>
    <p:cViewPr>
      <p:scale>
        <a:sx n="33" d="100"/>
        <a:sy n="33" d="100"/>
      </p:scale>
      <p:origin x="0" y="-2696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412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DANN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Sheet1!$B$2:$D$2</c:f>
              <c:numCache>
                <c:formatCode>General</c:formatCode>
                <c:ptCount val="3"/>
                <c:pt idx="0">
                  <c:v>98.1</c:v>
                </c:pt>
                <c:pt idx="1">
                  <c:v>80.099999999999994</c:v>
                </c:pt>
                <c:pt idx="2">
                  <c:v>44.8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71-5749-A2FF-6CBCD2D2B3F9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CUA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Sheet1!$B$3:$D$3</c:f>
              <c:numCache>
                <c:formatCode>General</c:formatCode>
                <c:ptCount val="3"/>
                <c:pt idx="0">
                  <c:v>91.4</c:v>
                </c:pt>
                <c:pt idx="1">
                  <c:v>73.900000000000006</c:v>
                </c:pt>
                <c:pt idx="2">
                  <c:v>60.1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71-5749-A2FF-6CBCD2D2B3F9}"/>
            </c:ext>
          </c:extLst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CIDA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Sheet1!$B$4:$D$4</c:f>
              <c:numCache>
                <c:formatCode>General</c:formatCode>
                <c:ptCount val="3"/>
                <c:pt idx="0">
                  <c:v>99.1</c:v>
                </c:pt>
                <c:pt idx="1">
                  <c:v>87.2</c:v>
                </c:pt>
                <c:pt idx="2">
                  <c:v>56.7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71-5749-A2FF-6CBCD2D2B3F9}"/>
            </c:ext>
          </c:extLst>
        </c:ser>
        <c:ser>
          <c:idx val="4"/>
          <c:order val="3"/>
          <c:tx>
            <c:strRef>
              <c:f>Sheet1!$A$5</c:f>
              <c:strCache>
                <c:ptCount val="1"/>
                <c:pt idx="0">
                  <c:v>PCIDA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val>
            <c:numRef>
              <c:f>Sheet1!$B$5:$D$5</c:f>
              <c:numCache>
                <c:formatCode>General</c:formatCode>
                <c:ptCount val="3"/>
                <c:pt idx="0">
                  <c:v>98.6</c:v>
                </c:pt>
                <c:pt idx="1">
                  <c:v>90.1</c:v>
                </c:pt>
                <c:pt idx="2">
                  <c:v>82.2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071-5749-A2FF-6CBCD2D2B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8985584"/>
        <c:axId val="1308946400"/>
      </c:lineChart>
      <c:catAx>
        <c:axId val="13089855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08946400"/>
        <c:crosses val="autoZero"/>
        <c:auto val="0"/>
        <c:lblAlgn val="ctr"/>
        <c:lblOffset val="100"/>
        <c:noMultiLvlLbl val="0"/>
      </c:catAx>
      <c:valAx>
        <c:axId val="1308946400"/>
        <c:scaling>
          <c:orientation val="minMax"/>
          <c:max val="10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N"/>
          </a:p>
        </c:txPr>
        <c:crossAx val="130898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2831AB2-6737-449F-AF85-38EF84A423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335BD7-1E8E-46E9-9FD8-EAC7AB89FD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6F519-5A0E-4469-96F4-D9D219014B99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216D12-5362-40B7-8215-B16C0F4E0A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FC1036E-A72E-4401-B192-58B683105A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8012C-944A-43E2-B281-A025956D9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79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CA42B-B5DF-424A-A435-FE426A1001A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4DA01-4309-432E-B943-0AD0FC4319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016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836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dirty="0"/>
                  <a:t>Our assumption implies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kumimoji="1"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1"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zh-CN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kumimoji="1"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kumimoji="1" lang="en-US" altLang="zh-CN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kumimoji="1" lang="en-US" altLang="zh-CN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kumimoji="1"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kumimoji="1"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1"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kumimoji="1"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zh-CN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sz="1200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1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kumimoji="1" lang="en-US" altLang="zh-CN" sz="1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1" lang="en-US" altLang="zh-CN" sz="1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1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kumimoji="1" lang="en-US" altLang="zh-CN" sz="1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kumimoji="1" lang="en-US" altLang="zh-CN" sz="1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zh-CN" sz="1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1" lang="en-US" altLang="zh-CN" sz="12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kumimoji="1" lang="en-US" altLang="zh-CN" sz="1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1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kumimoji="1" lang="en-US" altLang="zh-CN" sz="1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1" lang="en-US" altLang="zh-CN" sz="1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1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kumimoji="1" lang="en-US" altLang="zh-CN" sz="12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kumimoji="1" lang="en-US" altLang="zh-CN" sz="1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zh-CN" sz="1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dirty="0"/>
                  <a:t>Our assumption implies </a:t>
                </a:r>
                <a:r>
                  <a:rPr kumimoji="1" lang="zh-CN" altLang="en-US" sz="12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𝒲</a:t>
                </a:r>
                <a:r>
                  <a:rPr kumimoji="1" lang="en-US" altLang="zh-CN" sz="1200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_1 (𝜇_𝑆,𝜇_(𝐼_1 ) )&lt;</a:t>
                </a:r>
                <a:r>
                  <a:rPr kumimoji="1" lang="zh-CN" altLang="en-US" sz="12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𝒲</a:t>
                </a:r>
                <a:r>
                  <a:rPr kumimoji="1" lang="en-US" altLang="zh-CN" sz="12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_1 (𝜇_𝑆,𝜇_2 )</a:t>
                </a:r>
                <a:r>
                  <a:rPr kumimoji="1" lang="en-US" altLang="zh-CN" sz="1200" dirty="0">
                    <a:solidFill>
                      <a:srgbClr val="FF0000"/>
                    </a:solidFill>
                  </a:rPr>
                  <a:t> and </a:t>
                </a:r>
                <a:r>
                  <a:rPr kumimoji="1" lang="zh-CN" altLang="en-US" sz="1200" i="0">
                    <a:solidFill>
                      <a:schemeClr val="accent6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𝒲</a:t>
                </a:r>
                <a:r>
                  <a:rPr kumimoji="1" lang="en-US" altLang="zh-CN" sz="1200" i="0">
                    <a:solidFill>
                      <a:schemeClr val="accent6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_1 (𝜇_(2_1 ),𝜇_𝑇 )&lt;</a:t>
                </a:r>
                <a:r>
                  <a:rPr kumimoji="1" lang="zh-CN" altLang="en-US" sz="1200" i="0">
                    <a:solidFill>
                      <a:schemeClr val="accent6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𝒲</a:t>
                </a:r>
                <a:r>
                  <a:rPr kumimoji="1" lang="en-US" altLang="zh-CN" sz="1200" i="0">
                    <a:solidFill>
                      <a:schemeClr val="accent6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_1 (𝜇_(𝐼_1 ),𝜇_𝑇 )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47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655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45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303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UDA</a:t>
            </a:r>
          </a:p>
          <a:p>
            <a:r>
              <a:rPr lang="en-US" altLang="zh-CN" dirty="0"/>
              <a:t>DA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Challenges</a:t>
            </a:r>
          </a:p>
          <a:p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contributions</a:t>
            </a:r>
          </a:p>
          <a:p>
            <a:r>
              <a:rPr lang="en-US" altLang="zh-CN" dirty="0"/>
              <a:t>---------</a:t>
            </a:r>
          </a:p>
          <a:p>
            <a:r>
              <a:rPr lang="en-US" altLang="zh-CN" dirty="0"/>
              <a:t>Method</a:t>
            </a:r>
          </a:p>
          <a:p>
            <a:r>
              <a:rPr lang="en-US" altLang="zh-CN" dirty="0"/>
              <a:t>0. Formal Problem Definition </a:t>
            </a:r>
          </a:p>
          <a:p>
            <a:pPr marL="228600" indent="-228600">
              <a:buAutoNum type="arabicPeriod"/>
            </a:pPr>
            <a:r>
              <a:rPr lang="en-US" altLang="zh-CN" dirty="0"/>
              <a:t>COT </a:t>
            </a:r>
          </a:p>
          <a:p>
            <a:pPr marL="228600" indent="-228600">
              <a:buAutoNum type="arabicPeriod"/>
            </a:pPr>
            <a:r>
              <a:rPr lang="zh-CN" altLang="en-US" dirty="0"/>
              <a:t> </a:t>
            </a:r>
            <a:r>
              <a:rPr lang="en-US" altLang="zh-CN" dirty="0"/>
              <a:t>Wasserstein Curriculum (Why?)</a:t>
            </a:r>
          </a:p>
          <a:p>
            <a:pPr marL="228600" indent="-228600">
              <a:buAutoNum type="arabicPeriod"/>
            </a:pPr>
            <a:r>
              <a:rPr lang="en-US" altLang="zh-CN" dirty="0"/>
              <a:t> Multi-path consistency </a:t>
            </a:r>
          </a:p>
          <a:p>
            <a:pPr marL="228600" indent="-228600">
              <a:buAutoNum type="arabicPeriod"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Results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186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123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Compare Wass. Curriculum (Red) with Curriculum using ground truth meta data (light brown). </a:t>
            </a:r>
          </a:p>
          <a:p>
            <a:r>
              <a:rPr lang="en-US" altLang="zh-CN" dirty="0"/>
              <a:t>Lower the better.  </a:t>
            </a:r>
          </a:p>
          <a:p>
            <a:r>
              <a:rPr lang="en-US" altLang="zh-CN" dirty="0"/>
              <a:t>ANDI dataset when the meta data is not that clearly defined, it is actually better for longer transfer sequence</a:t>
            </a:r>
          </a:p>
          <a:p>
            <a:r>
              <a:rPr lang="en-US" altLang="zh-CN" b="1" dirty="0"/>
              <a:t>Both methods are sig better than direct transfer to target domain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145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306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960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46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- </a:t>
            </a:r>
            <a:r>
              <a:rPr kumimoji="1" lang="en" altLang="zh-CN" sz="1200" b="0" dirty="0"/>
              <a:t>Domain shift </a:t>
            </a:r>
            <a:r>
              <a:rPr kumimoji="1" lang="en" altLang="zh-CN" sz="1200" dirty="0"/>
              <a:t>is a common challenge in real life machine learning applications</a:t>
            </a:r>
            <a:br>
              <a:rPr kumimoji="1" lang="en" altLang="zh-CN" sz="1200" dirty="0"/>
            </a:br>
            <a:r>
              <a:rPr kumimoji="1" lang="en" altLang="zh-CN" sz="1200" dirty="0"/>
              <a:t>- </a:t>
            </a:r>
            <a:r>
              <a:rPr kumimoji="1" lang="en" altLang="zh-CN" sz="1200" b="0" dirty="0"/>
              <a:t>Unsupervised</a:t>
            </a:r>
            <a:r>
              <a:rPr kumimoji="1" lang="zh-CN" altLang="en-US" sz="1200" b="0" dirty="0"/>
              <a:t> </a:t>
            </a:r>
            <a:r>
              <a:rPr kumimoji="1" lang="en" altLang="zh-CN" sz="1200" b="0" dirty="0"/>
              <a:t>Domain Adaptation (UDA)</a:t>
            </a:r>
            <a:r>
              <a:rPr kumimoji="1" lang="en" altLang="zh-CN" sz="1200" b="1" dirty="0"/>
              <a:t> </a:t>
            </a:r>
            <a:r>
              <a:rPr kumimoji="1" lang="en" altLang="zh-CN" sz="1200" dirty="0"/>
              <a:t>has been proposed to leverage the labeled data from the source domain to improve the performance of learning models on the unlabeled target domain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sz="12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035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569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Need to perform multiple adaptations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/>
              <a:t> </a:t>
            </a:r>
            <a:endParaRPr kumimoji="1" lang="en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sz="12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52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058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UDA</a:t>
            </a:r>
          </a:p>
          <a:p>
            <a:r>
              <a:rPr lang="en-US" altLang="zh-CN" dirty="0"/>
              <a:t>DA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Challenges</a:t>
            </a:r>
          </a:p>
          <a:p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contributions</a:t>
            </a:r>
          </a:p>
          <a:p>
            <a:r>
              <a:rPr lang="en-US" altLang="zh-CN" dirty="0"/>
              <a:t>---------</a:t>
            </a:r>
          </a:p>
          <a:p>
            <a:r>
              <a:rPr lang="en-US" altLang="zh-CN" dirty="0"/>
              <a:t>Method</a:t>
            </a:r>
          </a:p>
          <a:p>
            <a:r>
              <a:rPr lang="en-US" altLang="zh-CN" dirty="0"/>
              <a:t>0. Formal Problem Definition </a:t>
            </a:r>
          </a:p>
          <a:p>
            <a:pPr marL="228600" indent="-228600">
              <a:buAutoNum type="arabicPeriod"/>
            </a:pPr>
            <a:r>
              <a:rPr lang="en-US" altLang="zh-CN" dirty="0"/>
              <a:t>COT </a:t>
            </a:r>
          </a:p>
          <a:p>
            <a:pPr marL="228600" indent="-228600">
              <a:buAutoNum type="arabicPeriod"/>
            </a:pPr>
            <a:r>
              <a:rPr lang="zh-CN" altLang="en-US" dirty="0"/>
              <a:t> </a:t>
            </a:r>
            <a:r>
              <a:rPr lang="en-US" altLang="zh-CN" dirty="0"/>
              <a:t>Wasserstein Curriculum (Why?)</a:t>
            </a:r>
          </a:p>
          <a:p>
            <a:pPr marL="228600" indent="-228600">
              <a:buAutoNum type="arabicPeriod"/>
            </a:pPr>
            <a:r>
              <a:rPr lang="en-US" altLang="zh-CN" dirty="0"/>
              <a:t> Multi-path consistency </a:t>
            </a:r>
          </a:p>
          <a:p>
            <a:pPr marL="228600" indent="-228600">
              <a:buAutoNum type="arabicPeriod"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Results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58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Given a source domain of Ns labeled training samples, each feature x has  distribution </a:t>
            </a:r>
            <a:r>
              <a:rPr lang="en-US" altLang="zh-CN" dirty="0" err="1"/>
              <a:t>mu_s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 target domain of </a:t>
            </a:r>
            <a:r>
              <a:rPr lang="en-US" altLang="zh-CN" dirty="0" err="1"/>
              <a:t>Nt</a:t>
            </a:r>
            <a:r>
              <a:rPr lang="en-US" altLang="zh-CN" dirty="0"/>
              <a:t> unlabeled training samples x has  distribution </a:t>
            </a:r>
            <a:r>
              <a:rPr lang="en-US" altLang="zh-CN" dirty="0" err="1"/>
              <a:t>mu_t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 set of K auxiliary domains without label  that can use as intermediates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/>
              <a:t>Objective: find a optimal intermediate domain sequence from the auxiliary domain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/>
              <a:t>And train a model that predict target domain  label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5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Optimal transport finds a probabilistic coupling between two distributions </a:t>
            </a:r>
            <a:r>
              <a:rPr lang="en-US" altLang="zh-CN" dirty="0" err="1"/>
              <a:t>mu_s</a:t>
            </a:r>
            <a:r>
              <a:rPr lang="en-US" altLang="zh-CN" dirty="0"/>
              <a:t>, </a:t>
            </a:r>
            <a:r>
              <a:rPr lang="en-US" altLang="zh-CN" dirty="0" err="1"/>
              <a:t>mu_t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46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Optimal transport finds a probabilistic coupling between two distributions </a:t>
            </a:r>
            <a:r>
              <a:rPr lang="en-US" altLang="zh-CN" dirty="0" err="1"/>
              <a:t>mu_s</a:t>
            </a:r>
            <a:r>
              <a:rPr lang="en-US" altLang="zh-CN" dirty="0"/>
              <a:t>, </a:t>
            </a:r>
            <a:r>
              <a:rPr lang="en-US" altLang="zh-CN" dirty="0" err="1"/>
              <a:t>mu_t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66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4DA01-4309-432E-B943-0AD0FC4319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055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54461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F8C4432-8ED9-4B34-9875-D18046EDDB00}"/>
              </a:ext>
            </a:extLst>
          </p:cNvPr>
          <p:cNvSpPr/>
          <p:nvPr userDrawn="1"/>
        </p:nvSpPr>
        <p:spPr>
          <a:xfrm>
            <a:off x="0" y="0"/>
            <a:ext cx="4572000" cy="267940"/>
          </a:xfrm>
          <a:prstGeom prst="rect">
            <a:avLst/>
          </a:prstGeom>
          <a:solidFill>
            <a:srgbClr val="643271"/>
          </a:solidFill>
          <a:ln>
            <a:solidFill>
              <a:srgbClr val="643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63E17BF-F1C8-4153-8012-39E925D008C9}"/>
              </a:ext>
            </a:extLst>
          </p:cNvPr>
          <p:cNvSpPr/>
          <p:nvPr userDrawn="1"/>
        </p:nvSpPr>
        <p:spPr>
          <a:xfrm>
            <a:off x="4572000" y="-794"/>
            <a:ext cx="4572000" cy="267940"/>
          </a:xfrm>
          <a:prstGeom prst="rect">
            <a:avLst/>
          </a:prstGeom>
          <a:solidFill>
            <a:srgbClr val="2A3962"/>
          </a:solidFill>
          <a:ln>
            <a:solidFill>
              <a:srgbClr val="2A39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F6B1B6D-C60A-4CA0-A1D3-BE97BAD1398E}"/>
              </a:ext>
            </a:extLst>
          </p:cNvPr>
          <p:cNvSpPr/>
          <p:nvPr userDrawn="1"/>
        </p:nvSpPr>
        <p:spPr>
          <a:xfrm>
            <a:off x="-3953" y="290291"/>
            <a:ext cx="9144000" cy="3798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25">
            <a:extLst>
              <a:ext uri="{FF2B5EF4-FFF2-40B4-BE49-F238E27FC236}">
                <a16:creationId xmlns:a16="http://schemas.microsoft.com/office/drawing/2014/main" id="{72B728D3-C694-43C2-9B7B-89B382D3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917649" cy="315802"/>
          </a:xfrm>
        </p:spPr>
        <p:txBody>
          <a:bodyPr>
            <a:noAutofit/>
          </a:bodyPr>
          <a:lstStyle>
            <a:lvl1pPr algn="l">
              <a:defRPr sz="2400">
                <a:latin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5A6D272-9AE4-4963-98C7-C563679212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611" y="-50055"/>
            <a:ext cx="4535604" cy="307477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5pPr marL="1828800" indent="0" algn="r"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</a:t>
            </a:r>
          </a:p>
          <a:p>
            <a:pPr lvl="4"/>
            <a:endParaRPr lang="zh-CN" altLang="en-US" dirty="0"/>
          </a:p>
        </p:txBody>
      </p:sp>
      <p:sp>
        <p:nvSpPr>
          <p:cNvPr id="11" name="内容占位符 3">
            <a:extLst>
              <a:ext uri="{FF2B5EF4-FFF2-40B4-BE49-F238E27FC236}">
                <a16:creationId xmlns:a16="http://schemas.microsoft.com/office/drawing/2014/main" id="{6A605223-9F5F-429C-9BD2-47894AD976E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1215" y="-50848"/>
            <a:ext cx="4573571" cy="30827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5pPr marL="1828800" indent="0" algn="l"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</a:t>
            </a:r>
          </a:p>
          <a:p>
            <a:pPr lvl="4"/>
            <a:endParaRPr lang="zh-CN" altLang="en-US" dirty="0"/>
          </a:p>
        </p:txBody>
      </p:sp>
      <p:sp>
        <p:nvSpPr>
          <p:cNvPr id="12" name="日期占位符 6">
            <a:extLst>
              <a:ext uri="{FF2B5EF4-FFF2-40B4-BE49-F238E27FC236}">
                <a16:creationId xmlns:a16="http://schemas.microsoft.com/office/drawing/2014/main" id="{825AF024-7540-16FE-9374-9B75E4D0AADE}"/>
              </a:ext>
            </a:extLst>
          </p:cNvPr>
          <p:cNvSpPr txBox="1">
            <a:spLocks/>
          </p:cNvSpPr>
          <p:nvPr userDrawn="1"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01AE27-A93E-9D4D-BBF4-70B1DCC4FD37}" type="datetime1">
              <a:rPr lang="zh-CN" altLang="en-US" smtClean="0">
                <a:solidFill>
                  <a:schemeClr val="bg1"/>
                </a:solidFill>
              </a:rPr>
              <a:pPr/>
              <a:t>2025/2/3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页脚占位符 7">
            <a:extLst>
              <a:ext uri="{FF2B5EF4-FFF2-40B4-BE49-F238E27FC236}">
                <a16:creationId xmlns:a16="http://schemas.microsoft.com/office/drawing/2014/main" id="{367DA3AA-C205-4976-7D2D-08C1CF64F8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124200" y="6520259"/>
            <a:ext cx="28956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4" name="灯片编号占位符 8">
            <a:extLst>
              <a:ext uri="{FF2B5EF4-FFF2-40B4-BE49-F238E27FC236}">
                <a16:creationId xmlns:a16="http://schemas.microsoft.com/office/drawing/2014/main" id="{FF058EDE-C0EF-3D92-B9FF-F523D3838BF0}"/>
              </a:ext>
            </a:extLst>
          </p:cNvPr>
          <p:cNvSpPr txBox="1">
            <a:spLocks/>
          </p:cNvSpPr>
          <p:nvPr userDrawn="1"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F3BB89-BC16-46EB-A2B4-4C046A0C560C}" type="slidenum">
              <a:rPr lang="zh-CN" altLang="en-US" smtClean="0">
                <a:solidFill>
                  <a:schemeClr val="bg1"/>
                </a:solidFill>
              </a:rPr>
              <a:pPr/>
              <a:t>‹#›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C8137D-314D-0C43-B130-A11DC1DD4FAD}" type="datetime1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B89-BC16-46EB-A2B4-4C046A0C56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354589-017B-9948-B331-9633985B3BD4}" type="datetime1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B89-BC16-46EB-A2B4-4C046A0C56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1AE84E1-267B-468F-B23D-29A9E74AB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F5A34A-CE3B-D744-9619-66F4BD3523EF}" type="datetime1">
              <a:rPr lang="zh-CN" altLang="en-US" smtClean="0"/>
              <a:t>2025/2/3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97210A2-C5F2-4D34-ADF8-5AD7DB52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BE1E676-3FC3-4381-90F1-9F3124B5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B89-BC16-46EB-A2B4-4C046A0C560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D2A5F7-B4DC-A840-A3A2-CC7E628EEA2B}" type="datetime1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B89-BC16-46EB-A2B4-4C046A0C560C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D2C483D-E5B8-4685-8468-B04DB6237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54" y="428926"/>
            <a:ext cx="3169926" cy="4114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7BF57-5EBD-F14C-B3C3-5C7BD90DE143}" type="datetime1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B89-BC16-46EB-A2B4-4C046A0C56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906FC6-B36B-C04D-8C85-8A233ECCD30D}" type="datetime1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B89-BC16-46EB-A2B4-4C046A0C56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A4B864-5F89-7843-943B-BC59326FC34C}" type="datetime1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B89-BC16-46EB-A2B4-4C046A0C56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A00D6C-9F6F-624E-83D4-91DFAE1BD473}" type="datetime1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B89-BC16-46EB-A2B4-4C046A0C56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9DBE70-8615-AA4F-8178-A5461CF43E01}" type="datetime1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B89-BC16-46EB-A2B4-4C046A0C56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07D275-0B8F-334F-9440-632A5693B8C5}" type="datetime1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B89-BC16-46EB-A2B4-4C046A0C56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D3C0C9B-7AE9-0641-BBE5-4ECAD83AD432}" type="datetime1">
              <a:rPr lang="zh-CN" altLang="en-US" smtClean="0"/>
              <a:t>2025/2/3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9F3BB89-BC16-46EB-A2B4-4C046A0C56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46.png"/><Relationship Id="rId10" Type="http://schemas.openxmlformats.org/officeDocument/2006/relationships/image" Target="../media/image75.png"/><Relationship Id="rId4" Type="http://schemas.openxmlformats.org/officeDocument/2006/relationships/image" Target="../media/image45.png"/><Relationship Id="rId9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17.jpg"/><Relationship Id="rId18" Type="http://schemas.openxmlformats.org/officeDocument/2006/relationships/image" Target="../media/image30.jpg"/><Relationship Id="rId3" Type="http://schemas.openxmlformats.org/officeDocument/2006/relationships/image" Target="../media/image70.png"/><Relationship Id="rId21" Type="http://schemas.openxmlformats.org/officeDocument/2006/relationships/image" Target="../media/image25.jpg"/><Relationship Id="rId7" Type="http://schemas.openxmlformats.org/officeDocument/2006/relationships/image" Target="../media/image81.png"/><Relationship Id="rId12" Type="http://schemas.openxmlformats.org/officeDocument/2006/relationships/image" Target="../media/image16.jpg"/><Relationship Id="rId17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8.jpg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23.jpg"/><Relationship Id="rId5" Type="http://schemas.openxmlformats.org/officeDocument/2006/relationships/image" Target="../media/image79.png"/><Relationship Id="rId15" Type="http://schemas.openxmlformats.org/officeDocument/2006/relationships/image" Target="../media/image19.jpg"/><Relationship Id="rId23" Type="http://schemas.openxmlformats.org/officeDocument/2006/relationships/image" Target="../media/image27.jpg"/><Relationship Id="rId10" Type="http://schemas.openxmlformats.org/officeDocument/2006/relationships/image" Target="../media/image22.jpg"/><Relationship Id="rId19" Type="http://schemas.openxmlformats.org/officeDocument/2006/relationships/image" Target="../media/image31.jpg"/><Relationship Id="rId4" Type="http://schemas.openxmlformats.org/officeDocument/2006/relationships/image" Target="../media/image76.png"/><Relationship Id="rId9" Type="http://schemas.openxmlformats.org/officeDocument/2006/relationships/image" Target="../media/image21.jpg"/><Relationship Id="rId14" Type="http://schemas.openxmlformats.org/officeDocument/2006/relationships/image" Target="../media/image18.jpg"/><Relationship Id="rId22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18" Type="http://schemas.openxmlformats.org/officeDocument/2006/relationships/image" Target="../media/image19.jpg"/><Relationship Id="rId26" Type="http://schemas.openxmlformats.org/officeDocument/2006/relationships/image" Target="../media/image35.jpg"/><Relationship Id="rId3" Type="http://schemas.openxmlformats.org/officeDocument/2006/relationships/image" Target="../media/image23.png"/><Relationship Id="rId21" Type="http://schemas.openxmlformats.org/officeDocument/2006/relationships/image" Target="../media/image30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17" Type="http://schemas.openxmlformats.org/officeDocument/2006/relationships/image" Target="../media/image18.jpg"/><Relationship Id="rId25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jpg"/><Relationship Id="rId20" Type="http://schemas.openxmlformats.org/officeDocument/2006/relationships/image" Target="../media/image29.jpg"/><Relationship Id="rId29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4.jpg"/><Relationship Id="rId24" Type="http://schemas.openxmlformats.org/officeDocument/2006/relationships/image" Target="../media/image33.jpg"/><Relationship Id="rId5" Type="http://schemas.openxmlformats.org/officeDocument/2006/relationships/image" Target="../media/image25.png"/><Relationship Id="rId15" Type="http://schemas.openxmlformats.org/officeDocument/2006/relationships/image" Target="../media/image16.jpg"/><Relationship Id="rId23" Type="http://schemas.openxmlformats.org/officeDocument/2006/relationships/image" Target="../media/image32.jpg"/><Relationship Id="rId28" Type="http://schemas.openxmlformats.org/officeDocument/2006/relationships/image" Target="../media/image37.jpg"/><Relationship Id="rId10" Type="http://schemas.openxmlformats.org/officeDocument/2006/relationships/image" Target="../media/image23.jpg"/><Relationship Id="rId19" Type="http://schemas.openxmlformats.org/officeDocument/2006/relationships/image" Target="../media/image28.jpg"/><Relationship Id="rId31" Type="http://schemas.openxmlformats.org/officeDocument/2006/relationships/image" Target="../media/image47.png"/><Relationship Id="rId4" Type="http://schemas.openxmlformats.org/officeDocument/2006/relationships/image" Target="../media/image24.png"/><Relationship Id="rId9" Type="http://schemas.openxmlformats.org/officeDocument/2006/relationships/image" Target="../media/image22.jpg"/><Relationship Id="rId14" Type="http://schemas.openxmlformats.org/officeDocument/2006/relationships/image" Target="../media/image27.jpg"/><Relationship Id="rId22" Type="http://schemas.openxmlformats.org/officeDocument/2006/relationships/image" Target="../media/image31.jpg"/><Relationship Id="rId27" Type="http://schemas.openxmlformats.org/officeDocument/2006/relationships/image" Target="../media/image36.jpg"/><Relationship Id="rId30" Type="http://schemas.openxmlformats.org/officeDocument/2006/relationships/image" Target="../media/image3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0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42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18" Type="http://schemas.openxmlformats.org/officeDocument/2006/relationships/image" Target="../media/image16.jpg"/><Relationship Id="rId3" Type="http://schemas.openxmlformats.org/officeDocument/2006/relationships/image" Target="../media/image62.png"/><Relationship Id="rId21" Type="http://schemas.openxmlformats.org/officeDocument/2006/relationships/image" Target="../media/image19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17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jpg"/><Relationship Id="rId20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24" Type="http://schemas.openxmlformats.org/officeDocument/2006/relationships/image" Target="../media/image67.png"/><Relationship Id="rId5" Type="http://schemas.openxmlformats.org/officeDocument/2006/relationships/image" Target="../media/image44.png"/><Relationship Id="rId15" Type="http://schemas.openxmlformats.org/officeDocument/2006/relationships/image" Target="../media/image29.jpg"/><Relationship Id="rId23" Type="http://schemas.openxmlformats.org/officeDocument/2006/relationships/image" Target="../media/image66.png"/><Relationship Id="rId10" Type="http://schemas.openxmlformats.org/officeDocument/2006/relationships/image" Target="../media/image24.jpg"/><Relationship Id="rId19" Type="http://schemas.openxmlformats.org/officeDocument/2006/relationships/image" Target="../media/image17.jpg"/><Relationship Id="rId4" Type="http://schemas.openxmlformats.org/officeDocument/2006/relationships/image" Target="../media/image43.png"/><Relationship Id="rId9" Type="http://schemas.openxmlformats.org/officeDocument/2006/relationships/image" Target="../media/image23.jpg"/><Relationship Id="rId14" Type="http://schemas.openxmlformats.org/officeDocument/2006/relationships/image" Target="../media/image28.jpg"/><Relationship Id="rId22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76672" y="1876820"/>
            <a:ext cx="8190656" cy="2457979"/>
          </a:xfrm>
        </p:spPr>
        <p:txBody>
          <a:bodyPr>
            <a:noAutofit/>
          </a:bodyPr>
          <a:lstStyle/>
          <a:p>
            <a:r>
              <a:rPr lang="en" altLang="zh-CN" sz="3600" dirty="0">
                <a:solidFill>
                  <a:schemeClr val="bg1"/>
                </a:solidFill>
                <a:latin typeface="+mn-lt"/>
              </a:rPr>
              <a:t>Enhancing Continuous Domain</a:t>
            </a:r>
            <a:r>
              <a:rPr lang="zh-CN" altLang="en-US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" altLang="zh-CN" sz="3600" dirty="0">
                <a:solidFill>
                  <a:schemeClr val="bg1"/>
                </a:solidFill>
                <a:latin typeface="+mn-lt"/>
              </a:rPr>
              <a:t>Adaptation with</a:t>
            </a:r>
            <a:r>
              <a:rPr lang="zh-CN" altLang="en-US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" altLang="zh-CN" sz="3600" dirty="0">
                <a:solidFill>
                  <a:schemeClr val="bg1"/>
                </a:solidFill>
                <a:latin typeface="+mn-lt"/>
              </a:rPr>
              <a:t>Multi-Path Transfer Curriculum</a:t>
            </a:r>
            <a:endParaRPr lang="zh-CN" alt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8" y="333822"/>
            <a:ext cx="3169926" cy="411481"/>
          </a:xfrm>
          <a:prstGeom prst="rect">
            <a:avLst/>
          </a:prstGeom>
        </p:spPr>
      </p:pic>
      <p:sp>
        <p:nvSpPr>
          <p:cNvPr id="8" name="副标题 2">
            <a:extLst>
              <a:ext uri="{FF2B5EF4-FFF2-40B4-BE49-F238E27FC236}">
                <a16:creationId xmlns:a16="http://schemas.microsoft.com/office/drawing/2014/main" id="{892A6B05-8F15-784F-8A7B-59B7365AD3A8}"/>
              </a:ext>
            </a:extLst>
          </p:cNvPr>
          <p:cNvSpPr txBox="1">
            <a:spLocks/>
          </p:cNvSpPr>
          <p:nvPr/>
        </p:nvSpPr>
        <p:spPr>
          <a:xfrm>
            <a:off x="392546" y="4869160"/>
            <a:ext cx="8358908" cy="1774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altLang="zh-CN" sz="2600" dirty="0" err="1">
                <a:solidFill>
                  <a:schemeClr val="tx1"/>
                </a:solidFill>
                <a:cs typeface="Times New Roman" panose="02020603050405020304" pitchFamily="18" charset="0"/>
              </a:rPr>
              <a:t>Hanbing</a:t>
            </a:r>
            <a:r>
              <a:rPr lang="en-US" altLang="zh-CN" sz="2600" dirty="0">
                <a:solidFill>
                  <a:schemeClr val="tx1"/>
                </a:solidFill>
                <a:cs typeface="Times New Roman" panose="02020603050405020304" pitchFamily="18" charset="0"/>
              </a:rPr>
              <a:t> Liu, </a:t>
            </a:r>
            <a:r>
              <a:rPr lang="en-US" altLang="zh-CN" sz="2600" dirty="0" err="1">
                <a:solidFill>
                  <a:schemeClr val="tx1"/>
                </a:solidFill>
                <a:cs typeface="Times New Roman" panose="02020603050405020304" pitchFamily="18" charset="0"/>
              </a:rPr>
              <a:t>Jingge</a:t>
            </a:r>
            <a:r>
              <a:rPr lang="en-US" altLang="zh-CN" sz="2600" dirty="0">
                <a:solidFill>
                  <a:schemeClr val="tx1"/>
                </a:solidFill>
                <a:cs typeface="Times New Roman" panose="02020603050405020304" pitchFamily="18" charset="0"/>
              </a:rPr>
              <a:t> Wang, Xuan Zhang, Ye Guo, </a:t>
            </a:r>
            <a:r>
              <a:rPr lang="en-US" altLang="zh-CN" sz="2600" b="1" dirty="0">
                <a:solidFill>
                  <a:schemeClr val="tx1"/>
                </a:solidFill>
                <a:cs typeface="Times New Roman" panose="02020603050405020304" pitchFamily="18" charset="0"/>
              </a:rPr>
              <a:t>Yang Li</a:t>
            </a:r>
            <a:r>
              <a:rPr lang="en-US" altLang="zh-CN" sz="26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†</a:t>
            </a:r>
            <a:endParaRPr lang="en-US" altLang="zh-CN" sz="2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en-US" altLang="zh-CN" sz="2200" i="1" dirty="0">
                <a:solidFill>
                  <a:schemeClr val="tx1"/>
                </a:solidFill>
                <a:cs typeface="Times New Roman" panose="02020603050405020304" pitchFamily="18" charset="0"/>
              </a:rPr>
              <a:t>Tsinghua Shenzhen International </a:t>
            </a:r>
            <a:r>
              <a:rPr lang="en-US" altLang="zh-CN" sz="2200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Graudate</a:t>
            </a:r>
            <a:r>
              <a:rPr lang="en-US" altLang="zh-CN" sz="2200" i="1" dirty="0">
                <a:solidFill>
                  <a:schemeClr val="tx1"/>
                </a:solidFill>
                <a:cs typeface="Times New Roman" panose="02020603050405020304" pitchFamily="18" charset="0"/>
              </a:rPr>
              <a:t> School (SIGS), Tsinghua University </a:t>
            </a:r>
          </a:p>
          <a:p>
            <a:pPr>
              <a:lnSpc>
                <a:spcPct val="170000"/>
              </a:lnSpc>
            </a:pPr>
            <a:endParaRPr lang="en-US" altLang="zh-CN" sz="2200" i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01C1CA-F31B-4D2F-8277-FFECDD550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DA04-5080-EE43-8527-B44682E9B01F}" type="datetime1">
              <a:rPr lang="zh-CN" altLang="en-US" smtClean="0"/>
              <a:t>2025/2/3</a:t>
            </a:fld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FACD0D-A014-4BFA-10D3-E0497E37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91" y="52972"/>
            <a:ext cx="2377440" cy="113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37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副标题 2">
                <a:extLst>
                  <a:ext uri="{FF2B5EF4-FFF2-40B4-BE49-F238E27FC236}">
                    <a16:creationId xmlns:a16="http://schemas.microsoft.com/office/drawing/2014/main" id="{9A294E5B-65B7-47DB-2564-7D9B056A9F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8394" y="900112"/>
                <a:ext cx="8876760" cy="55151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lnSpc>
                    <a:spcPct val="150000"/>
                  </a:lnSpc>
                  <a:buNone/>
                </a:pPr>
                <a:r>
                  <a:rPr lang="en-US" altLang="zh-CN" sz="2000" b="1" dirty="0"/>
                  <a:t>1-Wasserstein distance </a:t>
                </a:r>
                <a:r>
                  <a:rPr lang="en-US" altLang="zh-CN" sz="2000" dirty="0"/>
                  <a:t>plays an important role in </a:t>
                </a:r>
                <a:r>
                  <a:rPr lang="en-US" altLang="zh-CN" sz="2000" b="1" dirty="0"/>
                  <a:t>the generalization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bound </a:t>
                </a:r>
                <a:r>
                  <a:rPr lang="en-US" altLang="zh-CN" sz="2000" dirty="0"/>
                  <a:t>in domain adaptation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00" dirty="0"/>
                  <a:t>Two candidate intermediate domains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1800" dirty="0"/>
                  <a:t>  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00" dirty="0"/>
                  <a:t>Assume 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dirty="0"/>
                  <a:t>strictly satisfies </a:t>
                </a:r>
                <a:r>
                  <a:rPr lang="en-US" altLang="zh-CN" sz="1800" b="1" dirty="0">
                    <a:solidFill>
                      <a:srgbClr val="7030A0"/>
                    </a:solidFill>
                  </a:rPr>
                  <a:t>Wasserstein distance condition </a:t>
                </a:r>
                <a:r>
                  <a:rPr lang="zh-CN" altLang="en-US" sz="1800" b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zh-CN" sz="1800" dirty="0"/>
                  <a:t>on a 1D manifold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00" dirty="0"/>
                  <a:t>Now consider swapping intermediate domains C’: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80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zh-CN" sz="1800" b="0" i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1800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b="1" dirty="0"/>
              </a:p>
              <a:p>
                <a:pPr lvl="1">
                  <a:lnSpc>
                    <a:spcPct val="150000"/>
                  </a:lnSpc>
                </a:pPr>
                <a:endParaRPr lang="en-US" altLang="zh-CN" sz="1800" b="1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b="1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b="1" dirty="0"/>
              </a:p>
              <a:p>
                <a:pPr marL="457200" lvl="1" indent="0">
                  <a:lnSpc>
                    <a:spcPct val="150000"/>
                  </a:lnSpc>
                  <a:buNone/>
                </a:pPr>
                <a:endParaRPr kumimoji="1" lang="zh-CN" altLang="en-US" sz="1800" dirty="0">
                  <a:solidFill>
                    <a:srgbClr val="FF0000"/>
                  </a:solidFill>
                </a:endParaRPr>
              </a:p>
              <a:p>
                <a:pPr marL="457200" lvl="1" indent="0">
                  <a:lnSpc>
                    <a:spcPct val="150000"/>
                  </a:lnSpc>
                  <a:buNone/>
                </a:pPr>
                <a:r>
                  <a:rPr lang="en-US" altLang="zh-CN" sz="1800" b="1" dirty="0">
                    <a:highlight>
                      <a:srgbClr val="E3F2ED"/>
                    </a:highlight>
                  </a:rPr>
                  <a:t>Better domain transfer order</a:t>
                </a:r>
                <a:r>
                  <a:rPr lang="zh-CN" altLang="en-US" sz="1800" b="1" dirty="0">
                    <a:highlight>
                      <a:srgbClr val="E3F2ED"/>
                    </a:highlight>
                  </a:rPr>
                  <a:t> </a:t>
                </a:r>
                <a:r>
                  <a:rPr lang="en-US" altLang="zh-CN" sz="1800" b="1" dirty="0">
                    <a:highlight>
                      <a:srgbClr val="E3F2ED"/>
                    </a:highlight>
                  </a:rPr>
                  <a:t>will lead to tighter generalization bound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b="1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b="1" dirty="0"/>
              </a:p>
            </p:txBody>
          </p:sp>
        </mc:Choice>
        <mc:Fallback xmlns="">
          <p:sp>
            <p:nvSpPr>
              <p:cNvPr id="11" name="副标题 2">
                <a:extLst>
                  <a:ext uri="{FF2B5EF4-FFF2-40B4-BE49-F238E27FC236}">
                    <a16:creationId xmlns:a16="http://schemas.microsoft.com/office/drawing/2014/main" id="{9A294E5B-65B7-47DB-2564-7D9B056A9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94" y="900112"/>
                <a:ext cx="8876760" cy="5515187"/>
              </a:xfrm>
              <a:prstGeom prst="rect">
                <a:avLst/>
              </a:prstGeom>
              <a:blipFill>
                <a:blip r:embed="rId3"/>
                <a:stretch>
                  <a:fillRect r="-1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extLst>
              <a:ext uri="{FF2B5EF4-FFF2-40B4-BE49-F238E27FC236}">
                <a16:creationId xmlns:a16="http://schemas.microsoft.com/office/drawing/2014/main" id="{32F2F4A2-40DA-8CCA-CBAD-7FCF847FE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185" y="4162820"/>
            <a:ext cx="4223009" cy="61775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29F901-551A-B374-34AA-D62408710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69" y="4175072"/>
            <a:ext cx="4423606" cy="647098"/>
          </a:xfrm>
          <a:prstGeom prst="rect">
            <a:avLst/>
          </a:prstGeom>
        </p:spPr>
      </p:pic>
      <p:sp>
        <p:nvSpPr>
          <p:cNvPr id="43" name="Freeform 42">
            <a:extLst>
              <a:ext uri="{FF2B5EF4-FFF2-40B4-BE49-F238E27FC236}">
                <a16:creationId xmlns:a16="http://schemas.microsoft.com/office/drawing/2014/main" id="{FFDC4E7D-B49D-1534-8F36-A4C3554384DF}"/>
              </a:ext>
            </a:extLst>
          </p:cNvPr>
          <p:cNvSpPr/>
          <p:nvPr/>
        </p:nvSpPr>
        <p:spPr>
          <a:xfrm>
            <a:off x="6516216" y="1839917"/>
            <a:ext cx="1352140" cy="540258"/>
          </a:xfrm>
          <a:custGeom>
            <a:avLst/>
            <a:gdLst>
              <a:gd name="connsiteX0" fmla="*/ 0 w 1444978"/>
              <a:gd name="connsiteY0" fmla="*/ 401001 h 491312"/>
              <a:gd name="connsiteX1" fmla="*/ 688622 w 1444978"/>
              <a:gd name="connsiteY1" fmla="*/ 5890 h 491312"/>
              <a:gd name="connsiteX2" fmla="*/ 1140178 w 1444978"/>
              <a:gd name="connsiteY2" fmla="*/ 163934 h 491312"/>
              <a:gd name="connsiteX3" fmla="*/ 1128889 w 1444978"/>
              <a:gd name="connsiteY3" fmla="*/ 163934 h 491312"/>
              <a:gd name="connsiteX4" fmla="*/ 1444978 w 1444978"/>
              <a:gd name="connsiteY4" fmla="*/ 491312 h 491312"/>
              <a:gd name="connsiteX0" fmla="*/ 0 w 1444978"/>
              <a:gd name="connsiteY0" fmla="*/ 403862 h 591604"/>
              <a:gd name="connsiteX1" fmla="*/ 688622 w 1444978"/>
              <a:gd name="connsiteY1" fmla="*/ 8751 h 591604"/>
              <a:gd name="connsiteX2" fmla="*/ 1140178 w 1444978"/>
              <a:gd name="connsiteY2" fmla="*/ 166795 h 591604"/>
              <a:gd name="connsiteX3" fmla="*/ 1072444 w 1444978"/>
              <a:gd name="connsiteY3" fmla="*/ 584484 h 591604"/>
              <a:gd name="connsiteX4" fmla="*/ 1444978 w 1444978"/>
              <a:gd name="connsiteY4" fmla="*/ 494173 h 591604"/>
              <a:gd name="connsiteX0" fmla="*/ 0 w 1444978"/>
              <a:gd name="connsiteY0" fmla="*/ 400511 h 490822"/>
              <a:gd name="connsiteX1" fmla="*/ 688622 w 1444978"/>
              <a:gd name="connsiteY1" fmla="*/ 5400 h 490822"/>
              <a:gd name="connsiteX2" fmla="*/ 1140178 w 1444978"/>
              <a:gd name="connsiteY2" fmla="*/ 163444 h 490822"/>
              <a:gd name="connsiteX3" fmla="*/ 1433689 w 1444978"/>
              <a:gd name="connsiteY3" fmla="*/ 50556 h 490822"/>
              <a:gd name="connsiteX4" fmla="*/ 1444978 w 1444978"/>
              <a:gd name="connsiteY4" fmla="*/ 490822 h 490822"/>
              <a:gd name="connsiteX0" fmla="*/ 0 w 1444978"/>
              <a:gd name="connsiteY0" fmla="*/ 401294 h 491605"/>
              <a:gd name="connsiteX1" fmla="*/ 688622 w 1444978"/>
              <a:gd name="connsiteY1" fmla="*/ 6183 h 491605"/>
              <a:gd name="connsiteX2" fmla="*/ 1140178 w 1444978"/>
              <a:gd name="connsiteY2" fmla="*/ 164227 h 491605"/>
              <a:gd name="connsiteX3" fmla="*/ 1234939 w 1444978"/>
              <a:gd name="connsiteY3" fmla="*/ 223330 h 491605"/>
              <a:gd name="connsiteX4" fmla="*/ 1444978 w 1444978"/>
              <a:gd name="connsiteY4" fmla="*/ 491605 h 491605"/>
              <a:gd name="connsiteX0" fmla="*/ 0 w 1444978"/>
              <a:gd name="connsiteY0" fmla="*/ 401294 h 491605"/>
              <a:gd name="connsiteX1" fmla="*/ 688622 w 1444978"/>
              <a:gd name="connsiteY1" fmla="*/ 6183 h 491605"/>
              <a:gd name="connsiteX2" fmla="*/ 1140178 w 1444978"/>
              <a:gd name="connsiteY2" fmla="*/ 164227 h 491605"/>
              <a:gd name="connsiteX3" fmla="*/ 1234939 w 1444978"/>
              <a:gd name="connsiteY3" fmla="*/ 223330 h 491605"/>
              <a:gd name="connsiteX4" fmla="*/ 1444978 w 1444978"/>
              <a:gd name="connsiteY4" fmla="*/ 491605 h 491605"/>
              <a:gd name="connsiteX0" fmla="*/ 0 w 1444978"/>
              <a:gd name="connsiteY0" fmla="*/ 430045 h 520356"/>
              <a:gd name="connsiteX1" fmla="*/ 688622 w 1444978"/>
              <a:gd name="connsiteY1" fmla="*/ 34934 h 520356"/>
              <a:gd name="connsiteX2" fmla="*/ 869658 w 1444978"/>
              <a:gd name="connsiteY2" fmla="*/ 44229 h 520356"/>
              <a:gd name="connsiteX3" fmla="*/ 1234939 w 1444978"/>
              <a:gd name="connsiteY3" fmla="*/ 252081 h 520356"/>
              <a:gd name="connsiteX4" fmla="*/ 1444978 w 1444978"/>
              <a:gd name="connsiteY4" fmla="*/ 520356 h 520356"/>
              <a:gd name="connsiteX0" fmla="*/ 0 w 1444978"/>
              <a:gd name="connsiteY0" fmla="*/ 422185 h 512496"/>
              <a:gd name="connsiteX1" fmla="*/ 688622 w 1444978"/>
              <a:gd name="connsiteY1" fmla="*/ 27074 h 512496"/>
              <a:gd name="connsiteX2" fmla="*/ 869658 w 1444978"/>
              <a:gd name="connsiteY2" fmla="*/ 36369 h 512496"/>
              <a:gd name="connsiteX3" fmla="*/ 1234939 w 1444978"/>
              <a:gd name="connsiteY3" fmla="*/ 244221 h 512496"/>
              <a:gd name="connsiteX4" fmla="*/ 1444978 w 1444978"/>
              <a:gd name="connsiteY4" fmla="*/ 512496 h 512496"/>
              <a:gd name="connsiteX0" fmla="*/ 0 w 1444978"/>
              <a:gd name="connsiteY0" fmla="*/ 412222 h 502533"/>
              <a:gd name="connsiteX1" fmla="*/ 688622 w 1444978"/>
              <a:gd name="connsiteY1" fmla="*/ 17111 h 502533"/>
              <a:gd name="connsiteX2" fmla="*/ 1051845 w 1444978"/>
              <a:gd name="connsiteY2" fmla="*/ 68241 h 502533"/>
              <a:gd name="connsiteX3" fmla="*/ 1234939 w 1444978"/>
              <a:gd name="connsiteY3" fmla="*/ 234258 h 502533"/>
              <a:gd name="connsiteX4" fmla="*/ 1444978 w 1444978"/>
              <a:gd name="connsiteY4" fmla="*/ 502533 h 502533"/>
              <a:gd name="connsiteX0" fmla="*/ 0 w 1444978"/>
              <a:gd name="connsiteY0" fmla="*/ 407809 h 498120"/>
              <a:gd name="connsiteX1" fmla="*/ 688622 w 1444978"/>
              <a:gd name="connsiteY1" fmla="*/ 12698 h 498120"/>
              <a:gd name="connsiteX2" fmla="*/ 1101532 w 1444978"/>
              <a:gd name="connsiteY2" fmla="*/ 91718 h 498120"/>
              <a:gd name="connsiteX3" fmla="*/ 1234939 w 1444978"/>
              <a:gd name="connsiteY3" fmla="*/ 229845 h 498120"/>
              <a:gd name="connsiteX4" fmla="*/ 1444978 w 1444978"/>
              <a:gd name="connsiteY4" fmla="*/ 498120 h 498120"/>
              <a:gd name="connsiteX0" fmla="*/ 0 w 1444978"/>
              <a:gd name="connsiteY0" fmla="*/ 398619 h 488930"/>
              <a:gd name="connsiteX1" fmla="*/ 688622 w 1444978"/>
              <a:gd name="connsiteY1" fmla="*/ 3508 h 488930"/>
              <a:gd name="connsiteX2" fmla="*/ 1234939 w 1444978"/>
              <a:gd name="connsiteY2" fmla="*/ 220655 h 488930"/>
              <a:gd name="connsiteX3" fmla="*/ 1444978 w 1444978"/>
              <a:gd name="connsiteY3" fmla="*/ 488930 h 488930"/>
              <a:gd name="connsiteX0" fmla="*/ 0 w 1444978"/>
              <a:gd name="connsiteY0" fmla="*/ 395807 h 486118"/>
              <a:gd name="connsiteX1" fmla="*/ 688622 w 1444978"/>
              <a:gd name="connsiteY1" fmla="*/ 696 h 486118"/>
              <a:gd name="connsiteX2" fmla="*/ 1444978 w 1444978"/>
              <a:gd name="connsiteY2" fmla="*/ 486118 h 48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4978" h="486118">
                <a:moveTo>
                  <a:pt x="0" y="395807"/>
                </a:moveTo>
                <a:cubicBezTo>
                  <a:pt x="249296" y="218007"/>
                  <a:pt x="447792" y="-14356"/>
                  <a:pt x="688622" y="696"/>
                </a:cubicBezTo>
                <a:cubicBezTo>
                  <a:pt x="929452" y="15748"/>
                  <a:pt x="1287404" y="384989"/>
                  <a:pt x="1444978" y="48611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a Wasserstein-based curriculum?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7F9D212-FD2F-276B-C920-B0BFBC9FAF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CN" dirty="0"/>
              <a:t>W-MPOT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E1062B9-796A-F993-5044-43E967A29037}"/>
              </a:ext>
            </a:extLst>
          </p:cNvPr>
          <p:cNvSpPr/>
          <p:nvPr/>
        </p:nvSpPr>
        <p:spPr>
          <a:xfrm>
            <a:off x="2252973" y="4237707"/>
            <a:ext cx="1430967" cy="27879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93F553F-23E3-BC4B-F3E0-460C73A655B2}"/>
              </a:ext>
            </a:extLst>
          </p:cNvPr>
          <p:cNvSpPr/>
          <p:nvPr/>
        </p:nvSpPr>
        <p:spPr>
          <a:xfrm>
            <a:off x="2918476" y="4537119"/>
            <a:ext cx="1397497" cy="278797"/>
          </a:xfrm>
          <a:prstGeom prst="rect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E9EDB9D-F47D-344A-09D2-1040F0BE1E58}"/>
              </a:ext>
            </a:extLst>
          </p:cNvPr>
          <p:cNvSpPr/>
          <p:nvPr/>
        </p:nvSpPr>
        <p:spPr>
          <a:xfrm>
            <a:off x="6516216" y="4237707"/>
            <a:ext cx="1296144" cy="27879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61E3473-971C-F2A8-E68A-B337106468EA}"/>
              </a:ext>
            </a:extLst>
          </p:cNvPr>
          <p:cNvSpPr/>
          <p:nvPr/>
        </p:nvSpPr>
        <p:spPr>
          <a:xfrm>
            <a:off x="7130546" y="4521668"/>
            <a:ext cx="1296144" cy="278797"/>
          </a:xfrm>
          <a:prstGeom prst="rect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CDB155-E648-68C9-03C9-418DF5A5ABC2}"/>
              </a:ext>
            </a:extLst>
          </p:cNvPr>
          <p:cNvSpPr txBox="1"/>
          <p:nvPr/>
        </p:nvSpPr>
        <p:spPr>
          <a:xfrm>
            <a:off x="242984" y="3754115"/>
            <a:ext cx="4207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643271"/>
                </a:solidFill>
              </a:rPr>
              <a:t>Target generalization bound of C and C’:</a:t>
            </a:r>
            <a:endParaRPr kumimoji="1" lang="zh-CN" altLang="en-US" sz="1600" b="1" dirty="0">
              <a:solidFill>
                <a:srgbClr val="64327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6AD31D-EC55-0959-8CAD-5F88E2821DE5}"/>
                  </a:ext>
                </a:extLst>
              </p:cNvPr>
              <p:cNvSpPr txBox="1"/>
              <p:nvPr/>
            </p:nvSpPr>
            <p:spPr>
              <a:xfrm>
                <a:off x="6325468" y="1846818"/>
                <a:ext cx="4552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6AD31D-EC55-0959-8CAD-5F88E2821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468" y="1846818"/>
                <a:ext cx="455209" cy="369332"/>
              </a:xfrm>
              <a:prstGeom prst="rect">
                <a:avLst/>
              </a:prstGeom>
              <a:blipFill>
                <a:blip r:embed="rId6"/>
                <a:stretch>
                  <a:fillRect r="-5556"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CC8B739-DC28-749F-B413-7B0CC27E6D1D}"/>
                  </a:ext>
                </a:extLst>
              </p:cNvPr>
              <p:cNvSpPr txBox="1"/>
              <p:nvPr/>
            </p:nvSpPr>
            <p:spPr>
              <a:xfrm>
                <a:off x="7747088" y="1892402"/>
                <a:ext cx="4552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CC8B739-DC28-749F-B413-7B0CC27E6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088" y="1892402"/>
                <a:ext cx="455209" cy="369332"/>
              </a:xfrm>
              <a:prstGeom prst="rect">
                <a:avLst/>
              </a:prstGeom>
              <a:blipFill>
                <a:blip r:embed="rId7"/>
                <a:stretch>
                  <a:fillRect r="-10811" b="-129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8E614E9-1C1B-D666-C776-D9089FB9AAE6}"/>
                  </a:ext>
                </a:extLst>
              </p:cNvPr>
              <p:cNvSpPr txBox="1"/>
              <p:nvPr/>
            </p:nvSpPr>
            <p:spPr>
              <a:xfrm>
                <a:off x="6547831" y="1478690"/>
                <a:ext cx="455209" cy="393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8E614E9-1C1B-D666-C776-D9089FB9A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831" y="1478690"/>
                <a:ext cx="455209" cy="393121"/>
              </a:xfrm>
              <a:prstGeom prst="rect">
                <a:avLst/>
              </a:prstGeom>
              <a:blipFill>
                <a:blip r:embed="rId8"/>
                <a:stretch>
                  <a:fillRect r="-16216" b="-937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55C391B-8640-B9B2-6C45-8948EDD7F1DC}"/>
                  </a:ext>
                </a:extLst>
              </p:cNvPr>
              <p:cNvSpPr txBox="1"/>
              <p:nvPr/>
            </p:nvSpPr>
            <p:spPr>
              <a:xfrm>
                <a:off x="4984973" y="1465359"/>
                <a:ext cx="4590660" cy="393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55C391B-8640-B9B2-6C45-8948EDD7F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973" y="1465359"/>
                <a:ext cx="4590660" cy="3931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207CBE27-7AB5-2F78-8687-C4432D3C06CD}"/>
              </a:ext>
            </a:extLst>
          </p:cNvPr>
          <p:cNvSpPr/>
          <p:nvPr/>
        </p:nvSpPr>
        <p:spPr>
          <a:xfrm>
            <a:off x="6916948" y="1853637"/>
            <a:ext cx="86092" cy="860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EF282B4-55AB-69B9-68A3-C82A6638806C}"/>
              </a:ext>
            </a:extLst>
          </p:cNvPr>
          <p:cNvSpPr/>
          <p:nvPr/>
        </p:nvSpPr>
        <p:spPr>
          <a:xfrm>
            <a:off x="7160581" y="1797037"/>
            <a:ext cx="86092" cy="860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72110C9-59C4-41E6-A9B0-1FD069652929}"/>
              </a:ext>
            </a:extLst>
          </p:cNvPr>
          <p:cNvSpPr/>
          <p:nvPr/>
        </p:nvSpPr>
        <p:spPr>
          <a:xfrm>
            <a:off x="6650598" y="2088161"/>
            <a:ext cx="86092" cy="860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527325D-2B1C-EC51-8C21-5E4C68F4B05A}"/>
              </a:ext>
            </a:extLst>
          </p:cNvPr>
          <p:cNvSpPr/>
          <p:nvPr/>
        </p:nvSpPr>
        <p:spPr>
          <a:xfrm>
            <a:off x="7634039" y="2167994"/>
            <a:ext cx="86092" cy="860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DBA0668-B51B-5197-D8D0-F11D5FB53350}"/>
                  </a:ext>
                </a:extLst>
              </p:cNvPr>
              <p:cNvSpPr txBox="1"/>
              <p:nvPr/>
            </p:nvSpPr>
            <p:spPr>
              <a:xfrm>
                <a:off x="596063" y="5177963"/>
                <a:ext cx="8058243" cy="377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/>
                  <a:t>Our assumption implies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kumimoji="1" lang="en-US" altLang="zh-CN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kumimoji="1"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zh-CN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sz="1600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kumimoji="1" lang="en-US" altLang="zh-CN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1" lang="en-US" altLang="zh-CN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kumimoji="1" lang="en-US" altLang="zh-CN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kumimoji="1" lang="en-US" altLang="zh-CN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zh-CN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1" lang="en-US" altLang="zh-CN" sz="16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kumimoji="1" lang="en-US" altLang="zh-CN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kumimoji="1" lang="en-US" altLang="zh-CN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1" lang="en-US" altLang="zh-CN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kumimoji="1" lang="en-US" altLang="zh-CN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kumimoji="1" lang="en-US" altLang="zh-CN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zh-CN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endParaRPr lang="en-CN" sz="16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DBA0668-B51B-5197-D8D0-F11D5FB53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063" y="5177963"/>
                <a:ext cx="8058243" cy="377347"/>
              </a:xfrm>
              <a:prstGeom prst="rect">
                <a:avLst/>
              </a:prstGeom>
              <a:blipFill>
                <a:blip r:embed="rId10"/>
                <a:stretch>
                  <a:fillRect l="-472" b="-1612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45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标题 2">
            <a:extLst>
              <a:ext uri="{FF2B5EF4-FFF2-40B4-BE49-F238E27FC236}">
                <a16:creationId xmlns:a16="http://schemas.microsoft.com/office/drawing/2014/main" id="{5223CBF8-37F6-1C2E-6194-C8EF50A784CD}"/>
              </a:ext>
            </a:extLst>
          </p:cNvPr>
          <p:cNvSpPr>
            <a:spLocks noGrp="1"/>
          </p:cNvSpPr>
          <p:nvPr/>
        </p:nvSpPr>
        <p:spPr>
          <a:xfrm>
            <a:off x="147553" y="1025352"/>
            <a:ext cx="8496944" cy="499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/>
              <a:t>Sample multiple paths in the sorted domain sequence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/>
              <a:t>Add path-consistency regularization at the last intermediate domain in each path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0F3076F-863B-D821-29AE-834CE7CA5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23" y="2258035"/>
            <a:ext cx="6286116" cy="2887305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Mitigating Cumulative Error using Multi-path Consistency 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7F9D212-FD2F-276B-C920-B0BFBC9FAF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CN" dirty="0"/>
              <a:t>W-MPOT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F56898B-7C9E-F728-4D4E-08B4A9131793}"/>
              </a:ext>
            </a:extLst>
          </p:cNvPr>
          <p:cNvSpPr/>
          <p:nvPr/>
        </p:nvSpPr>
        <p:spPr>
          <a:xfrm>
            <a:off x="4541666" y="3523320"/>
            <a:ext cx="817412" cy="44679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D72DECB-6778-438F-BC13-7B3EC1D41024}"/>
                  </a:ext>
                </a:extLst>
              </p:cNvPr>
              <p:cNvSpPr txBox="1"/>
              <p:nvPr/>
            </p:nvSpPr>
            <p:spPr>
              <a:xfrm>
                <a:off x="6182090" y="4174940"/>
                <a:ext cx="769698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altLang="zh-CN" sz="1800" b="1" i="1" smtClean="0">
                          <a:latin typeface="Cambria Math" panose="02040503050406030204" pitchFamily="18" charset="0"/>
                        </a:rPr>
                        <m:t>(⋅)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D72DECB-6778-438F-BC13-7B3EC1D41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090" y="4174940"/>
                <a:ext cx="769698" cy="394210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085B2D6B-5770-C36B-8205-7A5D50FFB504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972947" y="4075100"/>
            <a:ext cx="1209143" cy="2969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2F00627-C266-7A08-94BF-302C931CACDC}"/>
              </a:ext>
            </a:extLst>
          </p:cNvPr>
          <p:cNvSpPr txBox="1"/>
          <p:nvPr/>
        </p:nvSpPr>
        <p:spPr>
          <a:xfrm>
            <a:off x="6118200" y="4587380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highlight>
                  <a:srgbClr val="E3F2ED"/>
                </a:highlight>
              </a:rPr>
              <a:t>Enforce consistency between source projection from multiple transport paths</a:t>
            </a:r>
            <a:endParaRPr kumimoji="1" lang="zh-CN" altLang="en-US" sz="1600" b="1" dirty="0">
              <a:highlight>
                <a:srgbClr val="E3F2E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1585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Multi-Path Optimal Transport (MPOT)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7F9D212-FD2F-276B-C920-B0BFBC9FAF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CN" dirty="0"/>
              <a:t>W-MPOT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副标题 2">
                <a:extLst>
                  <a:ext uri="{FF2B5EF4-FFF2-40B4-BE49-F238E27FC236}">
                    <a16:creationId xmlns:a16="http://schemas.microsoft.com/office/drawing/2014/main" id="{5223CBF8-37F6-1C2E-6194-C8EF50A784CD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147553" y="1025352"/>
                <a:ext cx="8672356" cy="49959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00100" lvl="1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00" dirty="0"/>
                  <a:t>For the last intermediate domain</a:t>
                </a:r>
                <a:r>
                  <a:rPr lang="en-US" altLang="zh-CN" sz="1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1800" dirty="0"/>
                  <a:t> :  solve </a:t>
                </a:r>
                <a:r>
                  <a:rPr lang="en-US" altLang="zh-CN" sz="1800" b="1" dirty="0"/>
                  <a:t>multi-path optimal transport </a:t>
                </a:r>
                <a:endParaRPr lang="en-US" altLang="zh-CN" sz="1800" dirty="0"/>
              </a:p>
              <a:p>
                <a:pPr lvl="1" algn="l">
                  <a:lnSpc>
                    <a:spcPct val="150000"/>
                  </a:lnSpc>
                </a:pPr>
                <a:endParaRPr lang="en-US" altLang="zh-CN" sz="1800" dirty="0"/>
              </a:p>
              <a:p>
                <a:pPr lvl="1" algn="l">
                  <a:lnSpc>
                    <a:spcPct val="150000"/>
                  </a:lnSpc>
                </a:pPr>
                <a:endParaRPr lang="en-US" altLang="zh-CN" sz="1800" dirty="0"/>
              </a:p>
              <a:p>
                <a:pPr marL="800100" lvl="1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00" b="1" dirty="0"/>
                  <a:t>Path consistency </a:t>
                </a:r>
                <a:r>
                  <a:rPr lang="en-US" altLang="zh-CN" sz="1800" b="1" dirty="0" err="1"/>
                  <a:t>regular</a:t>
                </a:r>
                <a:r>
                  <a:rPr lang="en-US" altLang="zh-CN" sz="1800" b="1" dirty="0"/>
                  <a:t>izer: 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1800" b="1" dirty="0"/>
              </a:p>
              <a:p>
                <a:pPr marL="800100" lvl="1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dirty="0"/>
              </a:p>
              <a:p>
                <a:pPr marL="800100" lvl="1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800100" lvl="1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800100" lvl="1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b="1" dirty="0"/>
              </a:p>
              <a:p>
                <a:pPr marL="800100" lvl="1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b="1" dirty="0"/>
              </a:p>
              <a:p>
                <a:pPr marL="800100" lvl="1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b="1" dirty="0"/>
              </a:p>
            </p:txBody>
          </p:sp>
        </mc:Choice>
        <mc:Fallback xmlns="">
          <p:sp>
            <p:nvSpPr>
              <p:cNvPr id="9" name="副标题 2">
                <a:extLst>
                  <a:ext uri="{FF2B5EF4-FFF2-40B4-BE49-F238E27FC236}">
                    <a16:creationId xmlns:a16="http://schemas.microsoft.com/office/drawing/2014/main" id="{5223CBF8-37F6-1C2E-6194-C8EF50A784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3" y="1025352"/>
                <a:ext cx="8672356" cy="4995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88BDCBA8-AA82-FA2A-B442-8070B907F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065" y="3092308"/>
            <a:ext cx="3868299" cy="56434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B1C1ED4-6B4C-83BA-A454-6F523EEF4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745" y="1624647"/>
            <a:ext cx="5946665" cy="8683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DCECC5-C8F0-CB40-EC51-75F2DFE24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2" y="4136829"/>
            <a:ext cx="9108388" cy="1534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217C3F-9A7A-9972-C755-047C9D61858E}"/>
                  </a:ext>
                </a:extLst>
              </p:cNvPr>
              <p:cNvSpPr txBox="1"/>
              <p:nvPr/>
            </p:nvSpPr>
            <p:spPr>
              <a:xfrm>
                <a:off x="3622256" y="3812493"/>
                <a:ext cx="458936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altLang="zh-CN" sz="1600" dirty="0">
                    <a:solidFill>
                      <a:srgbClr val="7030A0"/>
                    </a:solidFill>
                  </a:rPr>
                  <a:t>transport plan of second path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CN" sz="1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217C3F-9A7A-9972-C755-047C9D618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256" y="3812493"/>
                <a:ext cx="4589362" cy="338554"/>
              </a:xfrm>
              <a:prstGeom prst="rect">
                <a:avLst/>
              </a:prstGeom>
              <a:blipFill>
                <a:blip r:embed="rId7"/>
                <a:stretch>
                  <a:fillRect t="-3704" b="-222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6">
            <a:extLst>
              <a:ext uri="{FF2B5EF4-FFF2-40B4-BE49-F238E27FC236}">
                <a16:creationId xmlns:a16="http://schemas.microsoft.com/office/drawing/2014/main" id="{5C9DD522-68C0-ACFA-2166-6E51088BD130}"/>
              </a:ext>
            </a:extLst>
          </p:cNvPr>
          <p:cNvSpPr/>
          <p:nvPr/>
        </p:nvSpPr>
        <p:spPr>
          <a:xfrm>
            <a:off x="5427516" y="3287210"/>
            <a:ext cx="278803" cy="26621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0" name="直线箭头连接符 11">
            <a:extLst>
              <a:ext uri="{FF2B5EF4-FFF2-40B4-BE49-F238E27FC236}">
                <a16:creationId xmlns:a16="http://schemas.microsoft.com/office/drawing/2014/main" id="{42EEA38E-C701-E73D-C6BB-6655FAA5333F}"/>
              </a:ext>
            </a:extLst>
          </p:cNvPr>
          <p:cNvCxnSpPr>
            <a:cxnSpLocks/>
          </p:cNvCxnSpPr>
          <p:nvPr/>
        </p:nvCxnSpPr>
        <p:spPr>
          <a:xfrm flipH="1" flipV="1">
            <a:off x="5544273" y="3608388"/>
            <a:ext cx="162046" cy="2041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文本框 63">
            <a:extLst>
              <a:ext uri="{FF2B5EF4-FFF2-40B4-BE49-F238E27FC236}">
                <a16:creationId xmlns:a16="http://schemas.microsoft.com/office/drawing/2014/main" id="{B2550714-56DB-A8CE-2428-0698E042DAB7}"/>
              </a:ext>
            </a:extLst>
          </p:cNvPr>
          <p:cNvSpPr txBox="1"/>
          <p:nvPr/>
        </p:nvSpPr>
        <p:spPr>
          <a:xfrm>
            <a:off x="5000264" y="5802872"/>
            <a:ext cx="4143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highlight>
                  <a:srgbClr val="E3F2ED"/>
                </a:highlight>
              </a:rPr>
              <a:t> MPOT mapped source samples is better at </a:t>
            </a:r>
            <a:r>
              <a:rPr kumimoji="1" lang="en-US" altLang="zh-CN" sz="1600" b="1" dirty="0">
                <a:highlight>
                  <a:srgbClr val="E3F2ED"/>
                </a:highlight>
              </a:rPr>
              <a:t>preserving target domain geometry</a:t>
            </a:r>
            <a:endParaRPr kumimoji="1" lang="zh-CN" altLang="en-US" sz="1600" b="1" dirty="0">
              <a:highlight>
                <a:srgbClr val="E3F2E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16744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Numerical Optimization of MPOT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7F9D212-FD2F-276B-C920-B0BFBC9FAF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CN" dirty="0"/>
              <a:t>W-MPOT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B4603C0-8E6C-D606-31B4-D3DE4EFC1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02" y="2348880"/>
            <a:ext cx="7719728" cy="36872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D375CA4-B25C-452E-25FF-0354B5E8FBA9}"/>
                  </a:ext>
                </a:extLst>
              </p:cNvPr>
              <p:cNvSpPr txBox="1"/>
              <p:nvPr/>
            </p:nvSpPr>
            <p:spPr>
              <a:xfrm>
                <a:off x="250226" y="999982"/>
                <a:ext cx="8893774" cy="122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" altLang="zh-CN" b="1" dirty="0"/>
                  <a:t>Bidirectional regularization </a:t>
                </a:r>
                <a:r>
                  <a:rPr kumimoji="1" lang="en" altLang="zh-CN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(⋅)</m:t>
                    </m:r>
                  </m:oMath>
                </a14:m>
                <a:endParaRPr kumimoji="1" lang="en" altLang="zh-CN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" altLang="zh-CN" dirty="0"/>
                  <a:t>Each path imposes constraints to the learning of the other path</a:t>
                </a:r>
                <a:endParaRPr kumimoji="1" lang="en-US" altLang="zh-CN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" altLang="zh-CN" dirty="0"/>
                  <a:t>Two paths are jointly optimized  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D375CA4-B25C-452E-25FF-0354B5E8F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26" y="999982"/>
                <a:ext cx="8893774" cy="1221745"/>
              </a:xfrm>
              <a:prstGeom prst="rect">
                <a:avLst/>
              </a:prstGeom>
              <a:blipFill>
                <a:blip r:embed="rId4"/>
                <a:stretch>
                  <a:fillRect l="-571" t="-206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4877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:a16="http://schemas.microsoft.com/office/drawing/2014/main" id="{1FD7806C-A4A5-4A3B-B682-483BAD1A1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222" y="988715"/>
            <a:ext cx="6722186" cy="554461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altLang="zh-CN" b="1" dirty="0"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zh-CN" sz="2400" b="1" dirty="0"/>
              <a:t>Introduction </a:t>
            </a:r>
            <a:endParaRPr lang="en-US" altLang="zh-CN" sz="2000" dirty="0"/>
          </a:p>
          <a:p>
            <a:pPr lvl="1">
              <a:buFont typeface="Wingdings" pitchFamily="2" charset="2"/>
              <a:buChar char="Ø"/>
            </a:pPr>
            <a:r>
              <a:rPr lang="en-US" altLang="zh-CN" sz="2600" b="1" dirty="0"/>
              <a:t>Method: W-MPOT</a:t>
            </a:r>
            <a:endParaRPr lang="en-US" altLang="zh-CN" dirty="0"/>
          </a:p>
          <a:p>
            <a:pPr lvl="2"/>
            <a:r>
              <a:rPr lang="en-US" altLang="zh-CN" sz="2200" dirty="0"/>
              <a:t>Problem definition </a:t>
            </a:r>
          </a:p>
          <a:p>
            <a:pPr lvl="2"/>
            <a:r>
              <a:rPr lang="en-US" altLang="zh-CN" sz="2200" dirty="0"/>
              <a:t>Background: Continuous optimal transport</a:t>
            </a:r>
          </a:p>
          <a:p>
            <a:pPr lvl="2"/>
            <a:r>
              <a:rPr lang="en-US" altLang="zh-CN" sz="2200" dirty="0"/>
              <a:t>Wasserstein transfer curriculum</a:t>
            </a:r>
          </a:p>
          <a:p>
            <a:pPr lvl="2"/>
            <a:r>
              <a:rPr lang="en-US" altLang="zh-CN" sz="2200" dirty="0"/>
              <a:t>Multi-path constraints</a:t>
            </a:r>
          </a:p>
          <a:p>
            <a:pPr lvl="2"/>
            <a:endParaRPr lang="en-US" altLang="zh-CN" sz="2200" dirty="0"/>
          </a:p>
          <a:p>
            <a:pPr lvl="1">
              <a:buFont typeface="Wingdings" pitchFamily="2" charset="2"/>
              <a:buChar char="Ø"/>
            </a:pPr>
            <a:r>
              <a:rPr lang="en-US" altLang="zh-CN" sz="2600" b="1" dirty="0">
                <a:solidFill>
                  <a:srgbClr val="7030A0"/>
                </a:solidFill>
              </a:rPr>
              <a:t>Experimental analysis</a:t>
            </a:r>
            <a:endParaRPr lang="en-US" altLang="zh-CN" sz="2200" dirty="0">
              <a:solidFill>
                <a:srgbClr val="7030A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zh-CN" sz="2600" b="1" dirty="0"/>
              <a:t>Discussion</a:t>
            </a:r>
            <a:r>
              <a:rPr lang="en-US" altLang="zh-CN" b="1" dirty="0"/>
              <a:t> </a:t>
            </a:r>
            <a:endParaRPr lang="en-US" altLang="zh-CN" sz="2200" dirty="0"/>
          </a:p>
          <a:p>
            <a:pPr marL="457200" lvl="1" indent="0">
              <a:buNone/>
            </a:pPr>
            <a:endParaRPr lang="en-US" altLang="zh-CN" sz="2400" dirty="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E306DAF-0CA4-6F05-F0C0-0FDA58C5A292}"/>
              </a:ext>
            </a:extLst>
          </p:cNvPr>
          <p:cNvSpPr txBox="1"/>
          <p:nvPr/>
        </p:nvSpPr>
        <p:spPr>
          <a:xfrm>
            <a:off x="539552" y="739979"/>
            <a:ext cx="458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altLang="zh-CN" sz="3600" b="1" dirty="0">
                <a:latin typeface="+mj-lt"/>
              </a:rPr>
              <a:t>Outline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1B0630-44FB-8A00-B95C-A6990BC2F3D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933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Datasets and Experimental Settings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7F9D212-FD2F-276B-C920-B0BFBC9FAF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CN" dirty="0"/>
              <a:t>Datasets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1FCE8E-6649-28E3-BAF1-454A5B163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15" y="1052736"/>
            <a:ext cx="5042362" cy="55446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b="1" dirty="0"/>
              <a:t>The Alzheimer’s Disease Neuroimaging Initiative (ADNI)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/>
              <a:t>Source domain (ages 50–70, 190 samples)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/>
              <a:t>6 intermediate domains (ages 70–72, 72–74, 74–76, 76–78, 78–82, 82–92, 50 samples each)</a:t>
            </a:r>
          </a:p>
          <a:p>
            <a:pPr marL="457200" lvl="1" indent="0">
              <a:buNone/>
            </a:pPr>
            <a:endParaRPr lang="en-US" altLang="zh-CN" sz="1600" dirty="0"/>
          </a:p>
          <a:p>
            <a:pPr marL="457200" lvl="1" indent="0">
              <a:buNone/>
            </a:pPr>
            <a:endParaRPr lang="en-US" altLang="zh-CN" sz="1600" dirty="0"/>
          </a:p>
          <a:p>
            <a:pPr marL="400050">
              <a:buFont typeface="Wingdings" pitchFamily="2" charset="2"/>
              <a:buChar char="Ø"/>
            </a:pPr>
            <a:r>
              <a:rPr lang="en-US" altLang="zh-CN" sz="2000" b="1" dirty="0"/>
              <a:t>Battery Charging-Discharging Capacity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altLang="zh-CN" sz="1600" dirty="0"/>
              <a:t>Source domain (5% SoC, 67 samples)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altLang="zh-CN" sz="1600" dirty="0"/>
              <a:t>9 intermediate domains (10%–50% SoC, 10 samples each)</a:t>
            </a:r>
          </a:p>
          <a:p>
            <a:pPr marL="800100" lvl="1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800100" lvl="1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457200">
              <a:buFont typeface="Wingdings" pitchFamily="2" charset="2"/>
              <a:buChar char="Ø"/>
            </a:pPr>
            <a:r>
              <a:rPr lang="en-US" altLang="zh-CN" sz="2000" b="1" dirty="0"/>
              <a:t>Rotated MNIST</a:t>
            </a:r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altLang="zh-CN" sz="1600" dirty="0"/>
              <a:t>Source domain (0 degree, 1000 samples) </a:t>
            </a:r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altLang="zh-CN" sz="1600" dirty="0"/>
              <a:t>9 intermediate domains (18, 36, 54, 72, 90  degree, 250 samples each)</a:t>
            </a:r>
          </a:p>
          <a:p>
            <a:pPr marL="857250" lvl="1">
              <a:buFont typeface="Wingdings" pitchFamily="2" charset="2"/>
              <a:buChar char="Ø"/>
            </a:pPr>
            <a:endParaRPr lang="en-US" altLang="zh-CN" sz="1600" dirty="0"/>
          </a:p>
          <a:p>
            <a:pPr marL="457200">
              <a:buFont typeface="Wingdings" pitchFamily="2" charset="2"/>
              <a:buChar char="Ø"/>
            </a:pPr>
            <a:endParaRPr lang="en-US" altLang="zh-CN" sz="2000" dirty="0"/>
          </a:p>
          <a:p>
            <a:pPr marL="800100" lvl="1">
              <a:buFont typeface="Wingdings" pitchFamily="2" charset="2"/>
              <a:buChar char="Ø"/>
            </a:pPr>
            <a:endParaRPr lang="en-US" altLang="zh-CN" sz="1600" dirty="0"/>
          </a:p>
          <a:p>
            <a:pPr marL="800100" lvl="1">
              <a:buFont typeface="Wingdings" pitchFamily="2" charset="2"/>
              <a:buChar char="Ø"/>
            </a:pPr>
            <a:endParaRPr lang="en-US" altLang="zh-CN" sz="1600" dirty="0"/>
          </a:p>
          <a:p>
            <a:pPr marL="800100" lvl="1">
              <a:buFont typeface="Wingdings" pitchFamily="2" charset="2"/>
              <a:buChar char="Ø"/>
            </a:pPr>
            <a:endParaRPr lang="en-US" altLang="zh-CN" sz="1600" dirty="0"/>
          </a:p>
          <a:p>
            <a:pPr lvl="1">
              <a:buFont typeface="Wingdings" pitchFamily="2" charset="2"/>
              <a:buChar char="Ø"/>
            </a:pPr>
            <a:endParaRPr lang="en-US" altLang="zh-CN" sz="1600" dirty="0"/>
          </a:p>
          <a:p>
            <a:pPr lvl="1">
              <a:buFont typeface="Wingdings" pitchFamily="2" charset="2"/>
              <a:buChar char="Ø"/>
            </a:pPr>
            <a:endParaRPr lang="en-US" altLang="zh-CN" sz="1600" b="1" dirty="0"/>
          </a:p>
          <a:p>
            <a:pPr>
              <a:buFont typeface="Wingdings" pitchFamily="2" charset="2"/>
              <a:buChar char="Ø"/>
            </a:pPr>
            <a:endParaRPr lang="zh-CN" altLang="en-US" sz="2000" b="1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5C57328-7596-B3FD-6001-A2B48183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48824"/>
            <a:ext cx="1093371" cy="109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54E7C4A-29EC-A174-CBB1-FF371D238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15" y="848823"/>
            <a:ext cx="1093372" cy="10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0F34CD5-3EEE-5E46-33FA-653CF072F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942195"/>
            <a:ext cx="1093372" cy="10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A1BC9B2-B4C7-6732-18FB-52269002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15" y="1942195"/>
            <a:ext cx="1093373" cy="109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7EEDB05-64C1-B7F7-1453-BA42E42B7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49" y="3065980"/>
            <a:ext cx="2389738" cy="1595544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42DB456-048C-8903-9098-1EFDCDF22786}"/>
              </a:ext>
            </a:extLst>
          </p:cNvPr>
          <p:cNvGrpSpPr/>
          <p:nvPr/>
        </p:nvGrpSpPr>
        <p:grpSpPr>
          <a:xfrm>
            <a:off x="6067591" y="4674224"/>
            <a:ext cx="893924" cy="975494"/>
            <a:chOff x="10349968" y="9305077"/>
            <a:chExt cx="1371628" cy="1593466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4498AEB-8A43-10F9-BE82-6D7E69FDEA52}"/>
                </a:ext>
              </a:extLst>
            </p:cNvPr>
            <p:cNvSpPr/>
            <p:nvPr/>
          </p:nvSpPr>
          <p:spPr>
            <a:xfrm>
              <a:off x="10349968" y="9305077"/>
              <a:ext cx="1371628" cy="1514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CE8B4CD-A20D-F2BE-868C-85DC0864E337}"/>
                </a:ext>
              </a:extLst>
            </p:cNvPr>
            <p:cNvSpPr txBox="1"/>
            <p:nvPr/>
          </p:nvSpPr>
          <p:spPr>
            <a:xfrm>
              <a:off x="10802191" y="10446066"/>
              <a:ext cx="639997" cy="452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chemeClr val="bg1"/>
                  </a:solidFill>
                </a:rPr>
                <a:t>0°</a:t>
              </a:r>
              <a:endParaRPr kumimoji="1" lang="zh-CN" alt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852A4F1-D0FD-8B64-6F58-829F029E6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19592" y="9434186"/>
              <a:ext cx="516190" cy="51619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2DA542AF-81F2-3DFB-91E7-EBB6402C8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19592" y="9950376"/>
              <a:ext cx="516190" cy="51619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800A7D5-66CD-51BE-9C18-B6D42E8BC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35782" y="9950376"/>
              <a:ext cx="516190" cy="51619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008B35D-2757-58B6-651D-FEAA33397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1035785" y="9434186"/>
              <a:ext cx="516190" cy="51619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B0A13DD-8AA2-0613-0332-E90865C8B7E6}"/>
              </a:ext>
            </a:extLst>
          </p:cNvPr>
          <p:cNvGrpSpPr/>
          <p:nvPr/>
        </p:nvGrpSpPr>
        <p:grpSpPr>
          <a:xfrm>
            <a:off x="6961515" y="4680000"/>
            <a:ext cx="893924" cy="969719"/>
            <a:chOff x="12203644" y="7604327"/>
            <a:chExt cx="1371628" cy="1594557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EFDEB71C-88E1-D616-39FA-68FB02B64021}"/>
                </a:ext>
              </a:extLst>
            </p:cNvPr>
            <p:cNvSpPr/>
            <p:nvPr/>
          </p:nvSpPr>
          <p:spPr>
            <a:xfrm>
              <a:off x="12203644" y="7604327"/>
              <a:ext cx="1371628" cy="153000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46B244FB-2B4E-4D3A-3B85-8766987D6047}"/>
                </a:ext>
              </a:extLst>
            </p:cNvPr>
            <p:cNvSpPr txBox="1"/>
            <p:nvPr/>
          </p:nvSpPr>
          <p:spPr>
            <a:xfrm>
              <a:off x="12610099" y="8743401"/>
              <a:ext cx="760519" cy="45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chemeClr val="bg1"/>
                  </a:solidFill>
                </a:rPr>
                <a:t>18°</a:t>
              </a:r>
              <a:endParaRPr kumimoji="1" lang="zh-CN" alt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8C778D1-85C4-A7B0-4B56-7FD803380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903652" y="7739598"/>
              <a:ext cx="516190" cy="51619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88A43FC6-FB57-81F2-8DDA-ED87ED0A6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903652" y="8255788"/>
              <a:ext cx="516190" cy="51619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4645B13D-ADCC-75BC-7237-8A35B5DE7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0800000" flipH="1" flipV="1">
              <a:off x="12387461" y="8255788"/>
              <a:ext cx="516191" cy="516191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91D6F49-D904-2AF4-6C9C-B20B1D302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387460" y="7738919"/>
              <a:ext cx="516192" cy="516192"/>
            </a:xfrm>
            <a:prstGeom prst="rect">
              <a:avLst/>
            </a:prstGeom>
          </p:spPr>
        </p:pic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F53896A8-7A16-CBBB-C746-5E0CDA1E0E89}"/>
              </a:ext>
            </a:extLst>
          </p:cNvPr>
          <p:cNvGrpSpPr/>
          <p:nvPr/>
        </p:nvGrpSpPr>
        <p:grpSpPr>
          <a:xfrm>
            <a:off x="6067591" y="5611366"/>
            <a:ext cx="893924" cy="948747"/>
            <a:chOff x="13796835" y="7590685"/>
            <a:chExt cx="1371628" cy="1576782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43FD66FD-A316-0A02-3220-E2D5C6E34487}"/>
                </a:ext>
              </a:extLst>
            </p:cNvPr>
            <p:cNvSpPr/>
            <p:nvPr/>
          </p:nvSpPr>
          <p:spPr>
            <a:xfrm>
              <a:off x="13796835" y="7590685"/>
              <a:ext cx="1371628" cy="15141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88340" rtl="0" eaLnBrk="1" latinLnBrk="0" hangingPunct="1">
                <a:defRPr sz="31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788340" algn="l" defTabSz="788340" rtl="0" eaLnBrk="1" latinLnBrk="0" hangingPunct="1">
                <a:defRPr sz="31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576679" algn="l" defTabSz="788340" rtl="0" eaLnBrk="1" latinLnBrk="0" hangingPunct="1">
                <a:defRPr sz="31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365019" algn="l" defTabSz="788340" rtl="0" eaLnBrk="1" latinLnBrk="0" hangingPunct="1">
                <a:defRPr sz="31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153360" algn="l" defTabSz="788340" rtl="0" eaLnBrk="1" latinLnBrk="0" hangingPunct="1">
                <a:defRPr sz="31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941700" algn="l" defTabSz="788340" rtl="0" eaLnBrk="1" latinLnBrk="0" hangingPunct="1">
                <a:defRPr sz="31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4730043" algn="l" defTabSz="788340" rtl="0" eaLnBrk="1" latinLnBrk="0" hangingPunct="1">
                <a:defRPr sz="31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5518383" algn="l" defTabSz="788340" rtl="0" eaLnBrk="1" latinLnBrk="0" hangingPunct="1">
                <a:defRPr sz="31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6306723" algn="l" defTabSz="788340" rtl="0" eaLnBrk="1" latinLnBrk="0" hangingPunct="1">
                <a:defRPr sz="31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  <p:sp>
          <p:nvSpPr>
            <p:cNvPr id="31" name="文本框 128">
              <a:extLst>
                <a:ext uri="{FF2B5EF4-FFF2-40B4-BE49-F238E27FC236}">
                  <a16:creationId xmlns:a16="http://schemas.microsoft.com/office/drawing/2014/main" id="{FEDFBEAA-11C5-482E-6478-671E528F838A}"/>
                </a:ext>
              </a:extLst>
            </p:cNvPr>
            <p:cNvSpPr txBox="1"/>
            <p:nvPr/>
          </p:nvSpPr>
          <p:spPr>
            <a:xfrm>
              <a:off x="14214600" y="8707105"/>
              <a:ext cx="760519" cy="460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88340" rtl="0" eaLnBrk="1" latinLnBrk="0" hangingPunct="1">
                <a:defRPr sz="31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88340" algn="l" defTabSz="788340" rtl="0" eaLnBrk="1" latinLnBrk="0" hangingPunct="1">
                <a:defRPr sz="31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76679" algn="l" defTabSz="788340" rtl="0" eaLnBrk="1" latinLnBrk="0" hangingPunct="1">
                <a:defRPr sz="31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65019" algn="l" defTabSz="788340" rtl="0" eaLnBrk="1" latinLnBrk="0" hangingPunct="1">
                <a:defRPr sz="31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153360" algn="l" defTabSz="788340" rtl="0" eaLnBrk="1" latinLnBrk="0" hangingPunct="1">
                <a:defRPr sz="31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941700" algn="l" defTabSz="788340" rtl="0" eaLnBrk="1" latinLnBrk="0" hangingPunct="1">
                <a:defRPr sz="31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30043" algn="l" defTabSz="788340" rtl="0" eaLnBrk="1" latinLnBrk="0" hangingPunct="1">
                <a:defRPr sz="31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518383" algn="l" defTabSz="788340" rtl="0" eaLnBrk="1" latinLnBrk="0" hangingPunct="1">
                <a:defRPr sz="31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306723" algn="l" defTabSz="788340" rtl="0" eaLnBrk="1" latinLnBrk="0" hangingPunct="1">
                <a:defRPr sz="31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1200" dirty="0">
                  <a:solidFill>
                    <a:schemeClr val="bg1"/>
                  </a:solidFill>
                </a:rPr>
                <a:t>90°</a:t>
              </a:r>
              <a:endParaRPr kumimoji="1" lang="zh-CN" alt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918B5778-CF77-BE82-A902-20B7A91A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484139" y="7735640"/>
              <a:ext cx="516190" cy="51619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492F1A92-818A-155E-31F1-49A657574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84139" y="8251830"/>
              <a:ext cx="516190" cy="51619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A7B3D95-BEFB-1EA0-54EA-CDC5600BF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967949" y="8251830"/>
              <a:ext cx="516190" cy="516190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23A67616-515A-F49D-5B87-22D102F3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3967949" y="7735640"/>
              <a:ext cx="516190" cy="516190"/>
            </a:xfrm>
            <a:prstGeom prst="rect">
              <a:avLst/>
            </a:prstGeom>
          </p:spPr>
        </p:pic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200BCF9-34A4-4974-C633-DA106D4FB196}"/>
              </a:ext>
            </a:extLst>
          </p:cNvPr>
          <p:cNvGrpSpPr/>
          <p:nvPr/>
        </p:nvGrpSpPr>
        <p:grpSpPr>
          <a:xfrm>
            <a:off x="6963857" y="5611802"/>
            <a:ext cx="891582" cy="948311"/>
            <a:chOff x="15507734" y="9321723"/>
            <a:chExt cx="1371628" cy="1585016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06E9C46B-60ED-D113-D1CB-6E4EBFE20608}"/>
                </a:ext>
              </a:extLst>
            </p:cNvPr>
            <p:cNvSpPr/>
            <p:nvPr/>
          </p:nvSpPr>
          <p:spPr>
            <a:xfrm>
              <a:off x="15507734" y="9321723"/>
              <a:ext cx="1371628" cy="151417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5BD0C2AA-B9EA-9FD7-D712-7CBF0C3DEA94}"/>
                </a:ext>
              </a:extLst>
            </p:cNvPr>
            <p:cNvSpPr txBox="1"/>
            <p:nvPr/>
          </p:nvSpPr>
          <p:spPr>
            <a:xfrm>
              <a:off x="15878519" y="10443760"/>
              <a:ext cx="881041" cy="462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chemeClr val="bg1"/>
                  </a:solidFill>
                </a:rPr>
                <a:t>180°</a:t>
              </a:r>
              <a:endParaRPr kumimoji="1" lang="zh-CN" alt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10BFFFD8-CF58-5A7E-0721-35C2843E6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6201277" y="9979813"/>
              <a:ext cx="516190" cy="51619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E68A3D2-2A8C-4131-5A2C-51F07BBDC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5685086" y="9981330"/>
              <a:ext cx="516190" cy="514673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DB62FDA-FFFF-76AA-2151-06640D8F6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6201277" y="9464340"/>
              <a:ext cx="516190" cy="51619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D4F77CE-50B1-321B-8D32-442B31FEA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685086" y="9463622"/>
              <a:ext cx="516191" cy="516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2620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Q1: How good is the Wasserstein-Based Transfer Curriculum?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7F9D212-FD2F-276B-C920-B0BFBC9FAF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307AC4-C029-F78A-9678-F1BEA90D2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7790"/>
            <a:ext cx="8952905" cy="2448272"/>
          </a:xfrm>
          <a:prstGeom prst="rect">
            <a:avLst/>
          </a:prstGeom>
        </p:spPr>
      </p:pic>
      <p:sp>
        <p:nvSpPr>
          <p:cNvPr id="9" name="内容占位符 3">
            <a:extLst>
              <a:ext uri="{FF2B5EF4-FFF2-40B4-BE49-F238E27FC236}">
                <a16:creationId xmlns:a16="http://schemas.microsoft.com/office/drawing/2014/main" id="{C9920243-874E-7AFF-4D2D-6AD71197F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14" y="4065615"/>
            <a:ext cx="8431496" cy="1872208"/>
          </a:xfrm>
        </p:spPr>
        <p:txBody>
          <a:bodyPr>
            <a:normAutofit/>
          </a:bodyPr>
          <a:lstStyle/>
          <a:p>
            <a:pPr marL="857250" lvl="1">
              <a:buFont typeface="Wingdings" pitchFamily="2" charset="2"/>
              <a:buChar char="Ø"/>
            </a:pPr>
            <a:r>
              <a:rPr lang="en-US" altLang="zh-CN" sz="2000" dirty="0"/>
              <a:t>Comparable performance between </a:t>
            </a:r>
            <a:r>
              <a:rPr lang="en-US" altLang="zh-CN" sz="2000" dirty="0">
                <a:solidFill>
                  <a:srgbClr val="FF2600"/>
                </a:solidFill>
              </a:rPr>
              <a:t>COT utilizing w-distance </a:t>
            </a:r>
            <a:r>
              <a:rPr lang="en-US" altLang="zh-CN" sz="2000" dirty="0"/>
              <a:t>and </a:t>
            </a:r>
            <a:r>
              <a:rPr lang="en-US" altLang="zh-CN" sz="2000" dirty="0">
                <a:solidFill>
                  <a:srgbClr val="C97732"/>
                </a:solidFill>
              </a:rPr>
              <a:t>COT with ground truth domain metadata</a:t>
            </a:r>
          </a:p>
          <a:p>
            <a:pPr marL="571500" lvl="1" indent="0">
              <a:buNone/>
            </a:pPr>
            <a:endParaRPr lang="en-US" altLang="zh-CN" sz="2000" dirty="0"/>
          </a:p>
          <a:p>
            <a:pPr marL="857250" lvl="1">
              <a:buFont typeface="Wingdings" pitchFamily="2" charset="2"/>
              <a:buChar char="Ø"/>
            </a:pPr>
            <a:r>
              <a:rPr lang="en-US" altLang="zh-CN" sz="2000" dirty="0"/>
              <a:t>Significantly outperforms </a:t>
            </a:r>
            <a:r>
              <a:rPr lang="en-US" altLang="zh-CN" sz="2000" dirty="0">
                <a:solidFill>
                  <a:srgbClr val="643271"/>
                </a:solidFill>
              </a:rPr>
              <a:t>direct optimal transport (DOT) adaptation  </a:t>
            </a:r>
            <a:endParaRPr lang="en-US" altLang="zh-CN" sz="2000" dirty="0"/>
          </a:p>
          <a:p>
            <a:pPr marL="857250" lvl="1">
              <a:buFont typeface="Wingdings" pitchFamily="2" charset="2"/>
              <a:buChar char="Ø"/>
            </a:pPr>
            <a:endParaRPr lang="en-US" altLang="zh-CN" sz="1600" dirty="0"/>
          </a:p>
          <a:p>
            <a:pPr marL="457200">
              <a:buFont typeface="Wingdings" pitchFamily="2" charset="2"/>
              <a:buChar char="Ø"/>
            </a:pPr>
            <a:endParaRPr lang="en-US" altLang="zh-CN" sz="2000" dirty="0"/>
          </a:p>
          <a:p>
            <a:pPr marL="800100" lvl="1">
              <a:buFont typeface="Wingdings" pitchFamily="2" charset="2"/>
              <a:buChar char="Ø"/>
            </a:pPr>
            <a:endParaRPr lang="en-US" altLang="zh-CN" sz="1600" dirty="0"/>
          </a:p>
          <a:p>
            <a:pPr marL="800100" lvl="1">
              <a:buFont typeface="Wingdings" pitchFamily="2" charset="2"/>
              <a:buChar char="Ø"/>
            </a:pPr>
            <a:endParaRPr lang="en-US" altLang="zh-CN" sz="1600" dirty="0"/>
          </a:p>
          <a:p>
            <a:pPr marL="800100" lvl="1">
              <a:buFont typeface="Wingdings" pitchFamily="2" charset="2"/>
              <a:buChar char="Ø"/>
            </a:pPr>
            <a:endParaRPr lang="en-US" altLang="zh-CN" sz="1600" dirty="0"/>
          </a:p>
          <a:p>
            <a:pPr lvl="1">
              <a:buFont typeface="Wingdings" pitchFamily="2" charset="2"/>
              <a:buChar char="Ø"/>
            </a:pPr>
            <a:endParaRPr lang="en-US" altLang="zh-CN" sz="1600" dirty="0"/>
          </a:p>
          <a:p>
            <a:pPr lvl="1">
              <a:buFont typeface="Wingdings" pitchFamily="2" charset="2"/>
              <a:buChar char="Ø"/>
            </a:pPr>
            <a:endParaRPr lang="en-US" altLang="zh-CN" sz="1600" b="1" dirty="0"/>
          </a:p>
          <a:p>
            <a:pPr>
              <a:buFont typeface="Wingdings" pitchFamily="2" charset="2"/>
              <a:buChar char="Ø"/>
            </a:pP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8759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Q2: W-MPOT’s Effectiveness on CDA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7F9D212-FD2F-276B-C920-B0BFBC9FAF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zh-CN" altLang="en-US" dirty="0"/>
          </a:p>
        </p:txBody>
      </p:sp>
      <p:sp>
        <p:nvSpPr>
          <p:cNvPr id="9" name="内容占位符 3">
            <a:extLst>
              <a:ext uri="{FF2B5EF4-FFF2-40B4-BE49-F238E27FC236}">
                <a16:creationId xmlns:a16="http://schemas.microsoft.com/office/drawing/2014/main" id="{C9920243-874E-7AFF-4D2D-6AD71197F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1" y="755589"/>
            <a:ext cx="8229600" cy="2091458"/>
          </a:xfrm>
        </p:spPr>
        <p:txBody>
          <a:bodyPr>
            <a:normAutofit/>
          </a:bodyPr>
          <a:lstStyle/>
          <a:p>
            <a:pPr marL="857250" lvl="1"/>
            <a:endParaRPr lang="en-US" altLang="zh-CN" sz="1800" dirty="0"/>
          </a:p>
          <a:p>
            <a:pPr marL="857250" lvl="1">
              <a:buFont typeface="Wingdings" pitchFamily="2" charset="2"/>
              <a:buChar char="Ø"/>
            </a:pPr>
            <a:r>
              <a:rPr lang="en-US" altLang="zh-CN" sz="2000" dirty="0"/>
              <a:t>W-MPOT achieves the best performance</a:t>
            </a:r>
          </a:p>
          <a:p>
            <a:pPr marL="857250" lvl="1">
              <a:buFont typeface="Wingdings" pitchFamily="2" charset="2"/>
              <a:buChar char="Ø"/>
            </a:pPr>
            <a:r>
              <a:rPr lang="en-US" altLang="zh-CN" sz="2000" b="1" dirty="0"/>
              <a:t>Bidirectional</a:t>
            </a:r>
            <a:r>
              <a:rPr lang="en-US" altLang="zh-CN" sz="2000" dirty="0"/>
              <a:t> multipath regularization shows best improvement </a:t>
            </a:r>
          </a:p>
          <a:p>
            <a:pPr marL="857250" lvl="1">
              <a:buFont typeface="Wingdings" pitchFamily="2" charset="2"/>
              <a:buChar char="Ø"/>
            </a:pPr>
            <a:endParaRPr lang="en-US" altLang="zh-CN" sz="1800" dirty="0"/>
          </a:p>
          <a:p>
            <a:pPr marL="857250" lvl="1">
              <a:buFont typeface="Wingdings" pitchFamily="2" charset="2"/>
              <a:buChar char="Ø"/>
            </a:pPr>
            <a:endParaRPr lang="en-US" altLang="zh-CN" sz="1800" dirty="0"/>
          </a:p>
          <a:p>
            <a:pPr marL="457200">
              <a:buFont typeface="Wingdings" pitchFamily="2" charset="2"/>
              <a:buChar char="Ø"/>
            </a:pPr>
            <a:endParaRPr lang="en-US" altLang="zh-CN" sz="1800" dirty="0"/>
          </a:p>
          <a:p>
            <a:pPr marL="800100" lvl="1">
              <a:buFont typeface="Wingdings" pitchFamily="2" charset="2"/>
              <a:buChar char="Ø"/>
            </a:pPr>
            <a:endParaRPr lang="en-US" altLang="zh-CN" sz="1800" dirty="0"/>
          </a:p>
          <a:p>
            <a:pPr marL="800100" lvl="1">
              <a:buFont typeface="Wingdings" pitchFamily="2" charset="2"/>
              <a:buChar char="Ø"/>
            </a:pPr>
            <a:endParaRPr lang="en-US" altLang="zh-CN" sz="1800" dirty="0"/>
          </a:p>
          <a:p>
            <a:pPr marL="800100" lvl="1">
              <a:buFont typeface="Wingdings" pitchFamily="2" charset="2"/>
              <a:buChar char="Ø"/>
            </a:pPr>
            <a:endParaRPr lang="en-US" altLang="zh-CN" sz="1800" dirty="0"/>
          </a:p>
          <a:p>
            <a:pPr lvl="1">
              <a:buFont typeface="Wingdings" pitchFamily="2" charset="2"/>
              <a:buChar char="Ø"/>
            </a:pPr>
            <a:endParaRPr lang="en-US" altLang="zh-CN" sz="1800" dirty="0"/>
          </a:p>
          <a:p>
            <a:pPr lvl="1">
              <a:buFont typeface="Wingdings" pitchFamily="2" charset="2"/>
              <a:buChar char="Ø"/>
            </a:pPr>
            <a:endParaRPr lang="en-US" altLang="zh-CN" sz="1800" b="1" dirty="0"/>
          </a:p>
          <a:p>
            <a:pPr>
              <a:buFont typeface="Wingdings" pitchFamily="2" charset="2"/>
              <a:buChar char="Ø"/>
            </a:pPr>
            <a:endParaRPr lang="zh-CN" altLang="en-US" sz="18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6AEFF3A-DAAA-267B-F7EB-F2026AA0F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16"/>
          <a:stretch/>
        </p:blipFill>
        <p:spPr>
          <a:xfrm>
            <a:off x="878789" y="1968436"/>
            <a:ext cx="6776554" cy="3458796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52294255-9329-1EA5-3019-F917CAE700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79"/>
          <a:stretch/>
        </p:blipFill>
        <p:spPr>
          <a:xfrm>
            <a:off x="5246363" y="1968436"/>
            <a:ext cx="3718124" cy="2823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2441FA-C1F8-2A46-A89A-86BE392B001A}"/>
              </a:ext>
            </a:extLst>
          </p:cNvPr>
          <p:cNvSpPr txBox="1"/>
          <p:nvPr/>
        </p:nvSpPr>
        <p:spPr>
          <a:xfrm>
            <a:off x="5480182" y="4928630"/>
            <a:ext cx="3866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1800" dirty="0">
                <a:highlight>
                  <a:srgbClr val="E3F2ED"/>
                </a:highlight>
              </a:rPr>
              <a:t>Path consistency makes model more robust </a:t>
            </a:r>
            <a:endParaRPr lang="en-CN" dirty="0">
              <a:highlight>
                <a:srgbClr val="E3F2E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8359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Further Experimental Validations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7F9D212-FD2F-276B-C920-B0BFBC9FAF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zh-CN" altLang="en-US" dirty="0"/>
          </a:p>
        </p:txBody>
      </p:sp>
      <p:sp>
        <p:nvSpPr>
          <p:cNvPr id="9" name="内容占位符 3">
            <a:extLst>
              <a:ext uri="{FF2B5EF4-FFF2-40B4-BE49-F238E27FC236}">
                <a16:creationId xmlns:a16="http://schemas.microsoft.com/office/drawing/2014/main" id="{C9920243-874E-7AFF-4D2D-6AD71197F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5831" y="416072"/>
            <a:ext cx="4535604" cy="2531570"/>
          </a:xfrm>
        </p:spPr>
        <p:txBody>
          <a:bodyPr>
            <a:normAutofit/>
          </a:bodyPr>
          <a:lstStyle/>
          <a:p>
            <a:pPr marL="571500" lvl="1" indent="0">
              <a:lnSpc>
                <a:spcPct val="200000"/>
              </a:lnSpc>
              <a:buNone/>
            </a:pPr>
            <a:endParaRPr lang="en-US" altLang="zh-CN" sz="1800" dirty="0"/>
          </a:p>
          <a:p>
            <a:pPr marL="857250"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/>
              <a:t>Is Domain Partition necessary?   </a:t>
            </a:r>
            <a:r>
              <a:rPr lang="en-US" altLang="zh-CN" sz="2000" dirty="0">
                <a:solidFill>
                  <a:srgbClr val="FF0000"/>
                </a:solidFill>
              </a:rPr>
              <a:t> Yes</a:t>
            </a:r>
          </a:p>
          <a:p>
            <a:pPr marL="857250" lvl="1">
              <a:buFont typeface="Wingdings" pitchFamily="2" charset="2"/>
              <a:buChar char="Ø"/>
            </a:pPr>
            <a:endParaRPr lang="en-US" altLang="zh-CN" sz="1800" dirty="0"/>
          </a:p>
          <a:p>
            <a:pPr marL="857250" lvl="1">
              <a:buFont typeface="Wingdings" pitchFamily="2" charset="2"/>
              <a:buChar char="Ø"/>
            </a:pPr>
            <a:endParaRPr lang="en-US" altLang="zh-CN" sz="1800" dirty="0"/>
          </a:p>
          <a:p>
            <a:pPr marL="857250" lvl="1">
              <a:buFont typeface="Wingdings" pitchFamily="2" charset="2"/>
              <a:buChar char="Ø"/>
            </a:pPr>
            <a:endParaRPr lang="en-US" altLang="zh-CN" sz="1800" dirty="0"/>
          </a:p>
          <a:p>
            <a:pPr marL="457200">
              <a:buFont typeface="Wingdings" pitchFamily="2" charset="2"/>
              <a:buChar char="Ø"/>
            </a:pPr>
            <a:endParaRPr lang="en-US" altLang="zh-CN" sz="1800" dirty="0"/>
          </a:p>
          <a:p>
            <a:pPr marL="800100" lvl="1">
              <a:buFont typeface="Wingdings" pitchFamily="2" charset="2"/>
              <a:buChar char="Ø"/>
            </a:pPr>
            <a:endParaRPr lang="en-US" altLang="zh-CN" sz="1800" dirty="0"/>
          </a:p>
          <a:p>
            <a:pPr marL="800100" lvl="1">
              <a:buFont typeface="Wingdings" pitchFamily="2" charset="2"/>
              <a:buChar char="Ø"/>
            </a:pPr>
            <a:endParaRPr lang="en-US" altLang="zh-CN" sz="1800" dirty="0"/>
          </a:p>
          <a:p>
            <a:pPr marL="800100" lvl="1">
              <a:buFont typeface="Wingdings" pitchFamily="2" charset="2"/>
              <a:buChar char="Ø"/>
            </a:pPr>
            <a:endParaRPr lang="en-US" altLang="zh-CN" sz="1800" dirty="0"/>
          </a:p>
          <a:p>
            <a:pPr lvl="1">
              <a:buFont typeface="Wingdings" pitchFamily="2" charset="2"/>
              <a:buChar char="Ø"/>
            </a:pPr>
            <a:endParaRPr lang="en-US" altLang="zh-CN" sz="1800" dirty="0"/>
          </a:p>
          <a:p>
            <a:pPr lvl="1">
              <a:buFont typeface="Wingdings" pitchFamily="2" charset="2"/>
              <a:buChar char="Ø"/>
            </a:pPr>
            <a:endParaRPr lang="en-US" altLang="zh-CN" sz="1800" b="1" dirty="0"/>
          </a:p>
          <a:p>
            <a:pPr>
              <a:buFont typeface="Wingdings" pitchFamily="2" charset="2"/>
              <a:buChar char="Ø"/>
            </a:pPr>
            <a:endParaRPr lang="zh-CN" altLang="en-US" sz="18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D17A12B-B566-1962-58E9-664C284D7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657"/>
          <a:stretch/>
        </p:blipFill>
        <p:spPr>
          <a:xfrm>
            <a:off x="738838" y="2677886"/>
            <a:ext cx="7251982" cy="27493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3FF8AF-392A-D7E9-E3D3-A6208B8BF865}"/>
              </a:ext>
            </a:extLst>
          </p:cNvPr>
          <p:cNvSpPr txBox="1"/>
          <p:nvPr/>
        </p:nvSpPr>
        <p:spPr>
          <a:xfrm>
            <a:off x="738838" y="5599718"/>
            <a:ext cx="4884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(Battery Dataset)</a:t>
            </a:r>
            <a:endParaRPr lang="en-C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81BFAA-384E-7093-0203-A3F223F37410}"/>
              </a:ext>
            </a:extLst>
          </p:cNvPr>
          <p:cNvSpPr txBox="1"/>
          <p:nvPr/>
        </p:nvSpPr>
        <p:spPr>
          <a:xfrm>
            <a:off x="4026625" y="1033923"/>
            <a:ext cx="4798863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/>
              <a:t> Is the order of intermediate domain important? </a:t>
            </a:r>
          </a:p>
          <a:p>
            <a:pPr marL="857250"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solidFill>
                  <a:srgbClr val="FF0000"/>
                </a:solidFill>
              </a:rPr>
              <a:t> Yes – especially for sparse sequences</a:t>
            </a:r>
            <a:r>
              <a:rPr lang="en-US" altLang="zh-CN" sz="1800" dirty="0"/>
              <a:t> </a:t>
            </a:r>
            <a:endParaRPr lang="en-US" altLang="zh-CN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Conclusion and future work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Discussion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7F9D212-FD2F-276B-C920-B0BFBC9FAF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副标题 2">
            <a:extLst>
              <a:ext uri="{FF2B5EF4-FFF2-40B4-BE49-F238E27FC236}">
                <a16:creationId xmlns:a16="http://schemas.microsoft.com/office/drawing/2014/main" id="{3400DB5E-D1D2-C005-0872-686D7C6CB0A4}"/>
              </a:ext>
            </a:extLst>
          </p:cNvPr>
          <p:cNvSpPr txBox="1">
            <a:spLocks/>
          </p:cNvSpPr>
          <p:nvPr/>
        </p:nvSpPr>
        <p:spPr>
          <a:xfrm>
            <a:off x="241436" y="1052736"/>
            <a:ext cx="8690863" cy="4930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600" dirty="0"/>
              <a:t>Conclusion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900" dirty="0"/>
              <a:t>Present a comprehensive framework</a:t>
            </a:r>
            <a:r>
              <a:rPr lang="zh-CN" altLang="en-US" sz="1900" dirty="0"/>
              <a:t> </a:t>
            </a:r>
            <a:r>
              <a:rPr lang="en-US" altLang="zh-CN" sz="1900" b="1" dirty="0"/>
              <a:t>W-MPOT</a:t>
            </a:r>
            <a:r>
              <a:rPr lang="en-US" altLang="zh-CN" sz="1900" dirty="0"/>
              <a:t> for CDA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900" b="1" dirty="0"/>
              <a:t>Determine the order of intermediate domains</a:t>
            </a:r>
            <a:r>
              <a:rPr lang="en-US" altLang="zh-CN" sz="1900" dirty="0"/>
              <a:t> by construct a Wasserstein-based transfer curriculum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900" b="1" dirty="0"/>
              <a:t>Minimize the impact of cumulative errors </a:t>
            </a:r>
            <a:r>
              <a:rPr lang="en-US" altLang="zh-CN" sz="1900" dirty="0"/>
              <a:t>and </a:t>
            </a:r>
            <a:r>
              <a:rPr lang="en-US" altLang="zh-CN" sz="1900" b="1" dirty="0"/>
              <a:t>enhance the overall robustness </a:t>
            </a:r>
            <a:r>
              <a:rPr lang="en-US" altLang="zh-CN" sz="1900" dirty="0"/>
              <a:t>by enforcing consistency along multiple adaptation paths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600" dirty="0"/>
              <a:t>Future work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Better transfer curriculum for multi-variate domain shift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Learn optimal transfer path through reinforcement learning </a:t>
            </a:r>
          </a:p>
        </p:txBody>
      </p:sp>
    </p:spTree>
    <p:extLst>
      <p:ext uri="{BB962C8B-B14F-4D97-AF65-F5344CB8AC3E}">
        <p14:creationId xmlns:p14="http://schemas.microsoft.com/office/powerpoint/2010/main" val="3508962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Unsupervised Domain Adaptation</a:t>
            </a:r>
            <a:r>
              <a:rPr lang="zh-CN" altLang="en-US" dirty="0"/>
              <a:t> </a:t>
            </a:r>
            <a:r>
              <a:rPr lang="en-US" altLang="zh-CN" dirty="0"/>
              <a:t>(UDA)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98EAD-2A02-35AD-5CDA-B19C63385E6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" altLang="zh-CN" dirty="0"/>
              <a:t>Domain Adaptation</a:t>
            </a:r>
          </a:p>
          <a:p>
            <a:endParaRPr lang="zh-CN" altLang="en-US" dirty="0"/>
          </a:p>
        </p:txBody>
      </p:sp>
      <p:sp>
        <p:nvSpPr>
          <p:cNvPr id="24" name="内容占位符 1">
            <a:extLst>
              <a:ext uri="{FF2B5EF4-FFF2-40B4-BE49-F238E27FC236}">
                <a16:creationId xmlns:a16="http://schemas.microsoft.com/office/drawing/2014/main" id="{BD4F6B6A-FC5B-859E-ADC3-72813CEBC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3" y="733314"/>
            <a:ext cx="8647308" cy="102233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2000" dirty="0"/>
              <a:t>Leverages </a:t>
            </a:r>
            <a:r>
              <a:rPr kumimoji="1" lang="en" altLang="zh-CN" sz="2000" b="1" dirty="0"/>
              <a:t>labeled data from the source domain </a:t>
            </a:r>
            <a:r>
              <a:rPr kumimoji="1" lang="en" altLang="zh-CN" sz="2000" dirty="0"/>
              <a:t>to improve the learning performance </a:t>
            </a:r>
            <a:r>
              <a:rPr kumimoji="1" lang="en" altLang="zh-CN" sz="2000" b="1" dirty="0"/>
              <a:t>on the unlabeled target domain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sz="2000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D38D36E-F9AD-D9EC-DAD4-0BA2AA132B18}"/>
              </a:ext>
            </a:extLst>
          </p:cNvPr>
          <p:cNvSpPr txBox="1"/>
          <p:nvPr/>
        </p:nvSpPr>
        <p:spPr>
          <a:xfrm>
            <a:off x="72123" y="6907590"/>
            <a:ext cx="90251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[1] B. Sun, J. Feng, and K. </a:t>
            </a:r>
            <a:r>
              <a:rPr kumimoji="1" lang="en-US" altLang="zh-CN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Saenko</a:t>
            </a:r>
            <a:r>
              <a:rPr kumimoji="1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, “Correlation alignment for unsupervised domain adaptation,” Domain adaptation in computer vision applications, pp. 153–171, 2017.</a:t>
            </a:r>
          </a:p>
          <a:p>
            <a:pPr>
              <a:defRPr/>
            </a:pPr>
            <a:r>
              <a:rPr kumimoji="1" lang="en-US" altLang="zh-CN" sz="10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[2] N. </a:t>
            </a:r>
            <a:r>
              <a:rPr kumimoji="1" lang="en-US" altLang="zh-CN" sz="1000" dirty="0" err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Courty</a:t>
            </a:r>
            <a:r>
              <a:rPr kumimoji="1" lang="en-US" altLang="zh-CN" sz="10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 R. </a:t>
            </a:r>
            <a:r>
              <a:rPr kumimoji="1" lang="en-US" altLang="zh-CN" sz="1000" dirty="0" err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Flamary</a:t>
            </a:r>
            <a:r>
              <a:rPr kumimoji="1" lang="en-US" altLang="zh-CN" sz="10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 D. </a:t>
            </a:r>
            <a:r>
              <a:rPr kumimoji="1" lang="en-US" altLang="zh-CN" sz="1000" dirty="0" err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Tuia</a:t>
            </a:r>
            <a:r>
              <a:rPr kumimoji="1" lang="en-US" altLang="zh-CN" sz="10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 and A. </a:t>
            </a:r>
            <a:r>
              <a:rPr kumimoji="1" lang="en-US" altLang="zh-CN" sz="1000" dirty="0" err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Rakotomamonjy</a:t>
            </a:r>
            <a:r>
              <a:rPr kumimoji="1" lang="en-US" altLang="zh-CN" sz="10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 “Optimal transport for domain adaptation,” 2016.</a:t>
            </a:r>
          </a:p>
          <a:p>
            <a:pPr>
              <a:defRPr/>
            </a:pPr>
            <a:endParaRPr kumimoji="1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A1B454-041D-3CD0-6DD3-923BD4842689}"/>
              </a:ext>
            </a:extLst>
          </p:cNvPr>
          <p:cNvSpPr txBox="1"/>
          <p:nvPr/>
        </p:nvSpPr>
        <p:spPr>
          <a:xfrm>
            <a:off x="7253097" y="2520259"/>
            <a:ext cx="1656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/>
              <a:t>Alzheimer's classification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of</a:t>
            </a:r>
            <a:r>
              <a:rPr kumimoji="1" lang="zh-CN" altLang="en-US" sz="1800" dirty="0"/>
              <a:t> </a:t>
            </a:r>
            <a:r>
              <a:rPr kumimoji="1" lang="en-US" altLang="zh-CN" sz="1800" b="1" dirty="0"/>
              <a:t>different</a:t>
            </a:r>
            <a:r>
              <a:rPr kumimoji="1" lang="zh-CN" altLang="en-US" sz="1800" b="1" dirty="0"/>
              <a:t> </a:t>
            </a:r>
            <a:r>
              <a:rPr kumimoji="1" lang="en-US" altLang="zh-CN" sz="1800" b="1" dirty="0"/>
              <a:t>patient group</a:t>
            </a:r>
            <a:endParaRPr lang="en-CN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5408C9-15EF-9602-5167-1631C2D81D31}"/>
              </a:ext>
            </a:extLst>
          </p:cNvPr>
          <p:cNvSpPr txBox="1"/>
          <p:nvPr/>
        </p:nvSpPr>
        <p:spPr>
          <a:xfrm>
            <a:off x="7226908" y="4153174"/>
            <a:ext cx="1848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Battery</a:t>
            </a:r>
            <a:r>
              <a:rPr lang="zh-CN" altLang="en-US" dirty="0"/>
              <a:t> </a:t>
            </a:r>
            <a:r>
              <a:rPr lang="en-US" altLang="zh-CN" dirty="0"/>
              <a:t>capacity</a:t>
            </a:r>
            <a:r>
              <a:rPr lang="zh-CN" altLang="en-US" dirty="0"/>
              <a:t> </a:t>
            </a:r>
            <a:r>
              <a:rPr lang="en-US" altLang="zh-CN" dirty="0"/>
              <a:t>estimation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</a:p>
          <a:p>
            <a:r>
              <a:rPr lang="en-US" altLang="zh-CN" b="1" dirty="0"/>
              <a:t>different</a:t>
            </a:r>
            <a:r>
              <a:rPr lang="zh-CN" altLang="en-US" b="1" dirty="0"/>
              <a:t>  </a:t>
            </a:r>
            <a:r>
              <a:rPr lang="en-US" altLang="zh-CN" b="1" dirty="0"/>
              <a:t>charge</a:t>
            </a:r>
            <a:r>
              <a:rPr lang="zh-CN" altLang="en-US" b="1" dirty="0"/>
              <a:t> </a:t>
            </a:r>
            <a:r>
              <a:rPr lang="en-US" altLang="zh-CN" b="1" dirty="0"/>
              <a:t>stage</a:t>
            </a:r>
            <a:endParaRPr lang="en-CN" b="1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64D678-A05F-279C-EBCA-AFDADF40222F}"/>
              </a:ext>
            </a:extLst>
          </p:cNvPr>
          <p:cNvGrpSpPr/>
          <p:nvPr/>
        </p:nvGrpSpPr>
        <p:grpSpPr>
          <a:xfrm>
            <a:off x="796553" y="2398362"/>
            <a:ext cx="5420583" cy="3868836"/>
            <a:chOff x="2125634" y="2344082"/>
            <a:chExt cx="5420583" cy="38688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8C313A4-F9FE-439E-5653-CDE7EE34F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5634" y="4204136"/>
              <a:ext cx="2988874" cy="2008782"/>
            </a:xfrm>
            <a:prstGeom prst="rect">
              <a:avLst/>
            </a:prstGeom>
          </p:spPr>
        </p:pic>
        <p:pic>
          <p:nvPicPr>
            <p:cNvPr id="23" name="Picture 24">
              <a:extLst>
                <a:ext uri="{FF2B5EF4-FFF2-40B4-BE49-F238E27FC236}">
                  <a16:creationId xmlns:a16="http://schemas.microsoft.com/office/drawing/2014/main" id="{DAC84257-93D5-5A88-EE13-1A1C5099A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316" y="2408413"/>
              <a:ext cx="1355901" cy="135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4">
              <a:extLst>
                <a:ext uri="{FF2B5EF4-FFF2-40B4-BE49-F238E27FC236}">
                  <a16:creationId xmlns:a16="http://schemas.microsoft.com/office/drawing/2014/main" id="{27A6A170-40AC-5A35-46CC-4257DEB33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2492896"/>
              <a:ext cx="1656184" cy="165618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4">
              <a:extLst>
                <a:ext uri="{FF2B5EF4-FFF2-40B4-BE49-F238E27FC236}">
                  <a16:creationId xmlns:a16="http://schemas.microsoft.com/office/drawing/2014/main" id="{4E4858B6-51C0-27FE-7977-D2246A01C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333" y="2421876"/>
              <a:ext cx="1656184" cy="165618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4">
              <a:extLst>
                <a:ext uri="{FF2B5EF4-FFF2-40B4-BE49-F238E27FC236}">
                  <a16:creationId xmlns:a16="http://schemas.microsoft.com/office/drawing/2014/main" id="{81F19B22-24D7-D8EC-FA24-BE124E95AF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4896" y="2344082"/>
              <a:ext cx="1656184" cy="165618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1FE62AE-0E0C-675A-1A6C-01AB4C2D55B2}"/>
                </a:ext>
              </a:extLst>
            </p:cNvPr>
            <p:cNvSpPr txBox="1"/>
            <p:nvPr/>
          </p:nvSpPr>
          <p:spPr>
            <a:xfrm>
              <a:off x="3160732" y="3622610"/>
              <a:ext cx="12173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FF00"/>
                  </a:solidFill>
                </a:rPr>
                <a:t>Class 1</a:t>
              </a:r>
              <a:endParaRPr lang="en-CN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5" name="Picture 24">
            <a:extLst>
              <a:ext uri="{FF2B5EF4-FFF2-40B4-BE49-F238E27FC236}">
                <a16:creationId xmlns:a16="http://schemas.microsoft.com/office/drawing/2014/main" id="{32564653-1EF9-4AF0-E23E-821B1634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06" y="2576399"/>
            <a:ext cx="1656184" cy="165618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>
            <a:extLst>
              <a:ext uri="{FF2B5EF4-FFF2-40B4-BE49-F238E27FC236}">
                <a16:creationId xmlns:a16="http://schemas.microsoft.com/office/drawing/2014/main" id="{6F61519D-F47B-3CD6-72BB-A5167DF20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954" y="2468306"/>
            <a:ext cx="1656184" cy="165618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4">
            <a:extLst>
              <a:ext uri="{FF2B5EF4-FFF2-40B4-BE49-F238E27FC236}">
                <a16:creationId xmlns:a16="http://schemas.microsoft.com/office/drawing/2014/main" id="{43DC5948-F0F4-5C2A-9F28-9C1C278B3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80026"/>
            <a:ext cx="1656184" cy="165618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D4582B8-7F7A-1F19-D346-0E75392B9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33" y="4247153"/>
            <a:ext cx="2988875" cy="200878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2E4738B-E5BB-BACD-AD1E-B807A2260F0F}"/>
              </a:ext>
            </a:extLst>
          </p:cNvPr>
          <p:cNvSpPr txBox="1"/>
          <p:nvPr/>
        </p:nvSpPr>
        <p:spPr>
          <a:xfrm>
            <a:off x="5746400" y="5484215"/>
            <a:ext cx="3866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1800" b="1" dirty="0">
                <a:highlight>
                  <a:srgbClr val="E3F2ED"/>
                </a:highlight>
              </a:rPr>
              <a:t>Traditional UDA’s performance is limited under large domain gap</a:t>
            </a:r>
            <a:endParaRPr lang="en-CN" dirty="0">
              <a:highlight>
                <a:srgbClr val="E3F2ED"/>
              </a:highlight>
            </a:endParaRPr>
          </a:p>
        </p:txBody>
      </p:sp>
      <p:sp>
        <p:nvSpPr>
          <p:cNvPr id="47" name="圆角矩形 80">
            <a:extLst>
              <a:ext uri="{FF2B5EF4-FFF2-40B4-BE49-F238E27FC236}">
                <a16:creationId xmlns:a16="http://schemas.microsoft.com/office/drawing/2014/main" id="{3A5F1FCE-CE7E-A391-E010-7459A2A31221}"/>
              </a:ext>
            </a:extLst>
          </p:cNvPr>
          <p:cNvSpPr/>
          <p:nvPr/>
        </p:nvSpPr>
        <p:spPr>
          <a:xfrm>
            <a:off x="1509446" y="1453667"/>
            <a:ext cx="1225972" cy="691678"/>
          </a:xfrm>
          <a:prstGeom prst="roundRect">
            <a:avLst>
              <a:gd name="adj" fmla="val 1690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200" b="1" dirty="0">
                <a:solidFill>
                  <a:sysClr val="windowText" lastClr="000000"/>
                </a:solidFill>
              </a:rPr>
              <a:t>Labeled</a:t>
            </a:r>
            <a:r>
              <a:rPr kumimoji="1" lang="en-US" altLang="zh-CN" sz="1200" dirty="0">
                <a:solidFill>
                  <a:sysClr val="windowText" lastClr="000000"/>
                </a:solidFill>
              </a:rPr>
              <a:t> Source</a:t>
            </a:r>
          </a:p>
        </p:txBody>
      </p:sp>
      <p:sp>
        <p:nvSpPr>
          <p:cNvPr id="48" name="圆角矩形 83">
            <a:extLst>
              <a:ext uri="{FF2B5EF4-FFF2-40B4-BE49-F238E27FC236}">
                <a16:creationId xmlns:a16="http://schemas.microsoft.com/office/drawing/2014/main" id="{35733400-1FD6-41DE-854C-317DA9240A79}"/>
              </a:ext>
            </a:extLst>
          </p:cNvPr>
          <p:cNvSpPr/>
          <p:nvPr/>
        </p:nvSpPr>
        <p:spPr>
          <a:xfrm>
            <a:off x="4991164" y="1445187"/>
            <a:ext cx="1225972" cy="69167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45709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200" b="1" dirty="0">
                <a:solidFill>
                  <a:sysClr val="windowText" lastClr="000000"/>
                </a:solidFill>
              </a:rPr>
              <a:t>Unlabeled</a:t>
            </a:r>
            <a:r>
              <a:rPr kumimoji="1" lang="en-US" altLang="zh-CN" sz="1200" dirty="0">
                <a:solidFill>
                  <a:sysClr val="windowText" lastClr="000000"/>
                </a:solidFill>
              </a:rPr>
              <a:t> Target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0E16398-C932-1953-BC10-E08F0E93F6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10541" t="3695" r="4453" b="59610"/>
          <a:stretch/>
        </p:blipFill>
        <p:spPr>
          <a:xfrm>
            <a:off x="4460032" y="4306659"/>
            <a:ext cx="2118107" cy="89336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350F49B-3564-8E43-F94A-5754CC6120EC}"/>
              </a:ext>
            </a:extLst>
          </p:cNvPr>
          <p:cNvSpPr txBox="1"/>
          <p:nvPr/>
        </p:nvSpPr>
        <p:spPr>
          <a:xfrm>
            <a:off x="5344086" y="3660205"/>
            <a:ext cx="1170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Class 1</a:t>
            </a:r>
            <a:endParaRPr lang="en-CN" dirty="0">
              <a:solidFill>
                <a:srgbClr val="FFFF00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347845-86B3-C606-7751-691452C4C15E}"/>
              </a:ext>
            </a:extLst>
          </p:cNvPr>
          <p:cNvGrpSpPr/>
          <p:nvPr/>
        </p:nvGrpSpPr>
        <p:grpSpPr>
          <a:xfrm>
            <a:off x="2735418" y="1401962"/>
            <a:ext cx="2255746" cy="400110"/>
            <a:chOff x="2735418" y="1401962"/>
            <a:chExt cx="2255746" cy="400110"/>
          </a:xfrm>
        </p:grpSpPr>
        <p:cxnSp>
          <p:nvCxnSpPr>
            <p:cNvPr id="49" name="直线箭头连接符 86">
              <a:extLst>
                <a:ext uri="{FF2B5EF4-FFF2-40B4-BE49-F238E27FC236}">
                  <a16:creationId xmlns:a16="http://schemas.microsoft.com/office/drawing/2014/main" id="{5E371F50-A919-29D6-C440-108D08CB54B7}"/>
                </a:ext>
              </a:extLst>
            </p:cNvPr>
            <p:cNvCxnSpPr>
              <a:cxnSpLocks/>
              <a:stCxn id="47" idx="3"/>
              <a:endCxn id="48" idx="1"/>
            </p:cNvCxnSpPr>
            <p:nvPr/>
          </p:nvCxnSpPr>
          <p:spPr>
            <a:xfrm flipV="1">
              <a:off x="2735418" y="1791027"/>
              <a:ext cx="2255746" cy="8479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2">
              <a:extLst>
                <a:ext uri="{FF2B5EF4-FFF2-40B4-BE49-F238E27FC236}">
                  <a16:creationId xmlns:a16="http://schemas.microsoft.com/office/drawing/2014/main" id="{34E58310-C9B6-0285-480F-7463DE8466E2}"/>
                </a:ext>
              </a:extLst>
            </p:cNvPr>
            <p:cNvSpPr txBox="1"/>
            <p:nvPr/>
          </p:nvSpPr>
          <p:spPr>
            <a:xfrm>
              <a:off x="3070733" y="1401962"/>
              <a:ext cx="15701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i="1" dirty="0"/>
                <a:t>UDA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0612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664"/>
            <a:ext cx="3169926" cy="4114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967C8A-E493-45A2-852A-EF26AC17681F}"/>
              </a:ext>
            </a:extLst>
          </p:cNvPr>
          <p:cNvSpPr txBox="1"/>
          <p:nvPr/>
        </p:nvSpPr>
        <p:spPr>
          <a:xfrm flipH="1">
            <a:off x="1475656" y="2845433"/>
            <a:ext cx="6337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Thank You for Listening!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C5A7054-F0AA-438A-9411-74D2240136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19600"/>
            <a:ext cx="2133600" cy="365125"/>
          </a:xfrm>
        </p:spPr>
        <p:txBody>
          <a:bodyPr/>
          <a:lstStyle/>
          <a:p>
            <a:fld id="{38D1068C-06CC-7A41-841D-F22DE629B915}" type="datetime1">
              <a:rPr lang="zh-CN" altLang="en-US" smtClean="0">
                <a:solidFill>
                  <a:schemeClr val="bg1"/>
                </a:solidFill>
              </a:rPr>
              <a:t>2025/2/3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79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Continuous Domain Adaptation (CDA)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98EAD-2A02-35AD-5CDA-B19C63385E6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" altLang="zh-CN" dirty="0"/>
              <a:t>Domain Adaptation</a:t>
            </a:r>
          </a:p>
          <a:p>
            <a:endParaRPr lang="zh-CN" altLang="en-US" dirty="0"/>
          </a:p>
        </p:txBody>
      </p:sp>
      <p:sp>
        <p:nvSpPr>
          <p:cNvPr id="24" name="内容占位符 1">
            <a:extLst>
              <a:ext uri="{FF2B5EF4-FFF2-40B4-BE49-F238E27FC236}">
                <a16:creationId xmlns:a16="http://schemas.microsoft.com/office/drawing/2014/main" id="{BD4F6B6A-FC5B-859E-ADC3-72813CEBC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79" y="832077"/>
            <a:ext cx="8647308" cy="1348326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kumimoji="1" lang="en-US" altLang="zh-CN" sz="2000" dirty="0"/>
              <a:t>Adapt source data across large domain gap by </a:t>
            </a:r>
            <a:r>
              <a:rPr kumimoji="1" lang="en-US" altLang="zh-CN" sz="2000" b="1" dirty="0"/>
              <a:t>incrementally adapting </a:t>
            </a:r>
            <a:r>
              <a:rPr kumimoji="1" lang="en-US" altLang="zh-CN" sz="2000" dirty="0"/>
              <a:t>via auxiliary domains</a:t>
            </a:r>
            <a:endParaRPr kumimoji="1" lang="en" altLang="zh-CN"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C313A4-F9FE-439E-5653-CDE7EE34F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48"/>
          <a:stretch/>
        </p:blipFill>
        <p:spPr>
          <a:xfrm>
            <a:off x="443972" y="2440698"/>
            <a:ext cx="1686987" cy="13091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D7D949C-98E7-FB8D-8737-852D50991667}"/>
              </a:ext>
            </a:extLst>
          </p:cNvPr>
          <p:cNvSpPr txBox="1"/>
          <p:nvPr/>
        </p:nvSpPr>
        <p:spPr>
          <a:xfrm>
            <a:off x="7154825" y="4002459"/>
            <a:ext cx="4432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Charge</a:t>
            </a:r>
            <a:r>
              <a:rPr lang="zh-CN" altLang="en-US" dirty="0"/>
              <a:t> </a:t>
            </a:r>
            <a:r>
              <a:rPr lang="en-US" altLang="zh-CN" dirty="0"/>
              <a:t>State</a:t>
            </a:r>
            <a:endParaRPr lang="en-CN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CCD2203-CFFC-75BC-36D4-82DDF0408F4B}"/>
              </a:ext>
            </a:extLst>
          </p:cNvPr>
          <p:cNvCxnSpPr>
            <a:cxnSpLocks/>
          </p:cNvCxnSpPr>
          <p:nvPr/>
        </p:nvCxnSpPr>
        <p:spPr>
          <a:xfrm>
            <a:off x="1107649" y="3921915"/>
            <a:ext cx="752801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ight Arrow 37">
            <a:extLst>
              <a:ext uri="{FF2B5EF4-FFF2-40B4-BE49-F238E27FC236}">
                <a16:creationId xmlns:a16="http://schemas.microsoft.com/office/drawing/2014/main" id="{6870FEDB-047E-A0CE-2401-4D520F4892E2}"/>
              </a:ext>
            </a:extLst>
          </p:cNvPr>
          <p:cNvSpPr/>
          <p:nvPr/>
        </p:nvSpPr>
        <p:spPr>
          <a:xfrm>
            <a:off x="2152738" y="2913217"/>
            <a:ext cx="369590" cy="364078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D41DCFA0-13DE-49E0-379B-84574702DDE8}"/>
              </a:ext>
            </a:extLst>
          </p:cNvPr>
          <p:cNvSpPr/>
          <p:nvPr/>
        </p:nvSpPr>
        <p:spPr>
          <a:xfrm>
            <a:off x="4390820" y="2913217"/>
            <a:ext cx="369590" cy="364078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19D3820-E08B-6E0E-342E-1C16FA2813A8}"/>
              </a:ext>
            </a:extLst>
          </p:cNvPr>
          <p:cNvSpPr/>
          <p:nvPr/>
        </p:nvSpPr>
        <p:spPr>
          <a:xfrm>
            <a:off x="6628902" y="2913217"/>
            <a:ext cx="369590" cy="364078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02789C-1EB3-6096-6073-5A364D64C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07" y="2405628"/>
            <a:ext cx="1824934" cy="1379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A8779A-B6E0-9CCD-E7CB-49AC7BC84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448654"/>
            <a:ext cx="1824934" cy="1293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FAA1A0-0B1D-BF9A-DE0C-A507BD820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89" y="2430726"/>
            <a:ext cx="1824934" cy="1329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95A024-234B-897A-170F-420980890B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t="2989" r="21290" b="30601"/>
          <a:stretch/>
        </p:blipFill>
        <p:spPr>
          <a:xfrm>
            <a:off x="7173813" y="2486572"/>
            <a:ext cx="1607810" cy="942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CE6407-C87D-C231-62DE-317D35908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t="4005" r="21157" b="16352"/>
          <a:stretch/>
        </p:blipFill>
        <p:spPr>
          <a:xfrm>
            <a:off x="2728418" y="2448653"/>
            <a:ext cx="1543121" cy="110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73F2C8-0251-5646-86D9-2CBBCCDD57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4520" r="21948" b="15597"/>
          <a:stretch/>
        </p:blipFill>
        <p:spPr>
          <a:xfrm>
            <a:off x="4932040" y="2480221"/>
            <a:ext cx="1621394" cy="106034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CB568A9-4771-BF84-081D-92686AAD2250}"/>
              </a:ext>
            </a:extLst>
          </p:cNvPr>
          <p:cNvGrpSpPr/>
          <p:nvPr/>
        </p:nvGrpSpPr>
        <p:grpSpPr>
          <a:xfrm>
            <a:off x="674479" y="1664592"/>
            <a:ext cx="7871246" cy="701711"/>
            <a:chOff x="738138" y="2486649"/>
            <a:chExt cx="7871246" cy="701711"/>
          </a:xfrm>
        </p:grpSpPr>
        <p:sp>
          <p:nvSpPr>
            <p:cNvPr id="23" name="圆角矩形 80">
              <a:extLst>
                <a:ext uri="{FF2B5EF4-FFF2-40B4-BE49-F238E27FC236}">
                  <a16:creationId xmlns:a16="http://schemas.microsoft.com/office/drawing/2014/main" id="{0B40E226-5652-CEC6-A108-FD824210BEA1}"/>
                </a:ext>
              </a:extLst>
            </p:cNvPr>
            <p:cNvSpPr/>
            <p:nvPr/>
          </p:nvSpPr>
          <p:spPr>
            <a:xfrm>
              <a:off x="738138" y="2496682"/>
              <a:ext cx="1225972" cy="691678"/>
            </a:xfrm>
            <a:prstGeom prst="roundRect">
              <a:avLst>
                <a:gd name="adj" fmla="val 16903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1" dirty="0">
                  <a:solidFill>
                    <a:sysClr val="windowText" lastClr="000000"/>
                  </a:solidFill>
                </a:rPr>
                <a:t>Labeled</a:t>
              </a:r>
              <a:r>
                <a:rPr kumimoji="1" lang="en-US" altLang="zh-CN" sz="1200" dirty="0">
                  <a:solidFill>
                    <a:sysClr val="windowText" lastClr="000000"/>
                  </a:solidFill>
                </a:rPr>
                <a:t> Source Domain</a:t>
              </a:r>
            </a:p>
          </p:txBody>
        </p:sp>
        <p:sp>
          <p:nvSpPr>
            <p:cNvPr id="25" name="圆角矩形 81">
              <a:extLst>
                <a:ext uri="{FF2B5EF4-FFF2-40B4-BE49-F238E27FC236}">
                  <a16:creationId xmlns:a16="http://schemas.microsoft.com/office/drawing/2014/main" id="{AC05870D-A36E-39C6-1996-F8A475FFFFB6}"/>
                </a:ext>
              </a:extLst>
            </p:cNvPr>
            <p:cNvSpPr/>
            <p:nvPr/>
          </p:nvSpPr>
          <p:spPr>
            <a:xfrm>
              <a:off x="2666403" y="2492590"/>
              <a:ext cx="1707660" cy="69167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b="1" dirty="0">
                  <a:solidFill>
                    <a:sysClr val="windowText" lastClr="000000"/>
                  </a:solidFill>
                </a:rPr>
                <a:t>Unlabeled</a:t>
              </a:r>
              <a:r>
                <a:rPr kumimoji="1" lang="en-US" altLang="zh-CN" sz="1200" dirty="0">
                  <a:solidFill>
                    <a:sysClr val="windowText" lastClr="000000"/>
                  </a:solidFill>
                </a:rPr>
                <a:t> Intermediate Domain 1</a:t>
              </a:r>
              <a:endParaRPr kumimoji="1" lang="en-US" altLang="zh-CN" sz="12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8" name="圆角矩形 82">
              <a:extLst>
                <a:ext uri="{FF2B5EF4-FFF2-40B4-BE49-F238E27FC236}">
                  <a16:creationId xmlns:a16="http://schemas.microsoft.com/office/drawing/2014/main" id="{CE81E0F8-58F1-70DA-5259-AAFD0585360B}"/>
                </a:ext>
              </a:extLst>
            </p:cNvPr>
            <p:cNvSpPr/>
            <p:nvPr/>
          </p:nvSpPr>
          <p:spPr>
            <a:xfrm>
              <a:off x="4909433" y="2492590"/>
              <a:ext cx="1707660" cy="69167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b="1" dirty="0">
                  <a:solidFill>
                    <a:sysClr val="windowText" lastClr="000000"/>
                  </a:solidFill>
                </a:rPr>
                <a:t>Unlabeled</a:t>
              </a:r>
              <a:r>
                <a:rPr kumimoji="1" lang="en-US" altLang="zh-CN" sz="1200" dirty="0">
                  <a:solidFill>
                    <a:sysClr val="windowText" lastClr="000000"/>
                  </a:solidFill>
                </a:rPr>
                <a:t> Intermediate Domain 2</a:t>
              </a:r>
              <a:endParaRPr kumimoji="1" lang="en-US" altLang="zh-CN" sz="12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9" name="圆角矩形 83">
              <a:extLst>
                <a:ext uri="{FF2B5EF4-FFF2-40B4-BE49-F238E27FC236}">
                  <a16:creationId xmlns:a16="http://schemas.microsoft.com/office/drawing/2014/main" id="{55E332CA-5C08-FFEE-7B01-D73B0C976821}"/>
                </a:ext>
              </a:extLst>
            </p:cNvPr>
            <p:cNvSpPr/>
            <p:nvPr/>
          </p:nvSpPr>
          <p:spPr>
            <a:xfrm>
              <a:off x="7383412" y="2486649"/>
              <a:ext cx="1225972" cy="69167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45709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1" dirty="0">
                  <a:solidFill>
                    <a:sysClr val="windowText" lastClr="000000"/>
                  </a:solidFill>
                </a:rPr>
                <a:t>Unlabeled</a:t>
              </a:r>
              <a:r>
                <a:rPr kumimoji="1" lang="en-US" altLang="zh-CN" sz="1200" dirty="0">
                  <a:solidFill>
                    <a:sysClr val="windowText" lastClr="000000"/>
                  </a:solidFill>
                </a:rPr>
                <a:t> Target Domain</a:t>
              </a:r>
            </a:p>
          </p:txBody>
        </p:sp>
        <p:cxnSp>
          <p:nvCxnSpPr>
            <p:cNvPr id="30" name="直线箭头连接符 84">
              <a:extLst>
                <a:ext uri="{FF2B5EF4-FFF2-40B4-BE49-F238E27FC236}">
                  <a16:creationId xmlns:a16="http://schemas.microsoft.com/office/drawing/2014/main" id="{AE9C617A-49CC-1CBC-C3C3-54771707D748}"/>
                </a:ext>
              </a:extLst>
            </p:cNvPr>
            <p:cNvCxnSpPr>
              <a:cxnSpLocks/>
              <a:stCxn id="23" idx="3"/>
              <a:endCxn id="25" idx="1"/>
            </p:cNvCxnSpPr>
            <p:nvPr/>
          </p:nvCxnSpPr>
          <p:spPr>
            <a:xfrm flipV="1">
              <a:off x="1964110" y="2838429"/>
              <a:ext cx="702293" cy="4092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线箭头连接符 86">
              <a:extLst>
                <a:ext uri="{FF2B5EF4-FFF2-40B4-BE49-F238E27FC236}">
                  <a16:creationId xmlns:a16="http://schemas.microsoft.com/office/drawing/2014/main" id="{05BEE56E-EA64-B45D-2E20-E9FC79CC3512}"/>
                </a:ext>
              </a:extLst>
            </p:cNvPr>
            <p:cNvCxnSpPr>
              <a:cxnSpLocks/>
              <a:stCxn id="25" idx="3"/>
              <a:endCxn id="28" idx="1"/>
            </p:cNvCxnSpPr>
            <p:nvPr/>
          </p:nvCxnSpPr>
          <p:spPr>
            <a:xfrm>
              <a:off x="4374063" y="2838429"/>
              <a:ext cx="535370" cy="0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线箭头连接符 89">
              <a:extLst>
                <a:ext uri="{FF2B5EF4-FFF2-40B4-BE49-F238E27FC236}">
                  <a16:creationId xmlns:a16="http://schemas.microsoft.com/office/drawing/2014/main" id="{1FAC62E7-31FA-56DF-BD49-58BD85E9F2F7}"/>
                </a:ext>
              </a:extLst>
            </p:cNvPr>
            <p:cNvCxnSpPr>
              <a:cxnSpLocks/>
              <a:stCxn id="28" idx="3"/>
              <a:endCxn id="29" idx="1"/>
            </p:cNvCxnSpPr>
            <p:nvPr/>
          </p:nvCxnSpPr>
          <p:spPr>
            <a:xfrm flipV="1">
              <a:off x="6617093" y="2832489"/>
              <a:ext cx="766319" cy="5940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5BC1E1D-22BF-ED75-06B6-5FDED1ED2A2C}"/>
              </a:ext>
            </a:extLst>
          </p:cNvPr>
          <p:cNvGrpSpPr/>
          <p:nvPr/>
        </p:nvGrpSpPr>
        <p:grpSpPr>
          <a:xfrm>
            <a:off x="58638" y="4143935"/>
            <a:ext cx="9025154" cy="2503673"/>
            <a:chOff x="58638" y="4143935"/>
            <a:chExt cx="9025154" cy="2503673"/>
          </a:xfrm>
        </p:grpSpPr>
        <p:sp>
          <p:nvSpPr>
            <p:cNvPr id="52" name="文本框 44">
              <a:extLst>
                <a:ext uri="{FF2B5EF4-FFF2-40B4-BE49-F238E27FC236}">
                  <a16:creationId xmlns:a16="http://schemas.microsoft.com/office/drawing/2014/main" id="{0AD300B8-4896-A6B5-AB54-0E5A4D773710}"/>
                </a:ext>
              </a:extLst>
            </p:cNvPr>
            <p:cNvSpPr txBox="1"/>
            <p:nvPr/>
          </p:nvSpPr>
          <p:spPr>
            <a:xfrm>
              <a:off x="58638" y="5785834"/>
              <a:ext cx="9025154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1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Kumar, T. Ma, and P. Liang, “Understanding self-training for gradual domain adaptation,” in International Conference on Machine Learning. PMLR, 2020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1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H. Wang, H. He, and D. </a:t>
              </a:r>
              <a:r>
                <a:rPr kumimoji="1" lang="en-US" altLang="zh-CN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Katabi</a:t>
              </a:r>
              <a:r>
                <a:rPr kumimoji="1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, “Continuously indexed domain adaptation,” </a:t>
              </a:r>
              <a:r>
                <a:rPr kumimoji="1" lang="en-US" altLang="zh-CN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arXiv</a:t>
              </a:r>
              <a:r>
                <a:rPr kumimoji="1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preprint arXiv:2007.01807, 2020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G. Ortiz-</a:t>
              </a:r>
              <a:r>
                <a:rPr kumimoji="1" lang="en-US" altLang="zh-CN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Jimlenez</a:t>
              </a:r>
              <a:r>
                <a:rPr kumimoji="1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, et. al “Forward-backward splitting for optimal transport based problems,” in   IEEE </a:t>
              </a:r>
              <a:r>
                <a:rPr kumimoji="1" lang="en-US" altLang="zh-CN" sz="100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rPr>
                <a:t>ICASSP</a:t>
              </a:r>
              <a:r>
                <a:rPr kumimoji="1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, 2020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﻿Zhou, S. et. </a:t>
              </a:r>
              <a:r>
                <a:rPr kumimoji="1" lang="en-US" altLang="zh-CN" sz="100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rPr>
                <a:t>al. “</a:t>
              </a:r>
              <a:r>
                <a:rPr kumimoji="1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Active gradual domain adaptation: Dataset and approach”. IEEE Transactions on Multimedia 24, 1210–1220, 2022</a:t>
              </a:r>
            </a:p>
            <a:p>
              <a:pPr>
                <a:defRPr/>
              </a:pPr>
              <a:endParaRPr kumimoji="1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D4F4572-DDCD-7D72-46DB-35FFB505AD8E}"/>
                </a:ext>
              </a:extLst>
            </p:cNvPr>
            <p:cNvSpPr txBox="1"/>
            <p:nvPr/>
          </p:nvSpPr>
          <p:spPr>
            <a:xfrm>
              <a:off x="443885" y="4143935"/>
              <a:ext cx="6466114" cy="1531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Font typeface="Wingdings" pitchFamily="2" charset="2"/>
                <a:buChar char="Ø"/>
              </a:pPr>
              <a:r>
                <a:rPr kumimoji="1" lang="en" altLang="zh-CN" sz="2000" b="1" dirty="0"/>
                <a:t> Previous Works</a:t>
              </a:r>
            </a:p>
            <a:p>
              <a:pPr marL="857250" lvl="1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en" altLang="zh-CN" sz="1600" dirty="0"/>
                <a:t>Self-training (Kumar 2020, Zhou 2022)</a:t>
              </a:r>
              <a:endParaRPr kumimoji="1" lang="en" altLang="zh-CN" sz="1600" baseline="30000" dirty="0"/>
            </a:p>
            <a:p>
              <a:pPr marL="857250" lvl="1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en" altLang="zh-CN" sz="1600" dirty="0"/>
                <a:t>Adversarial learning (Wang 2020) </a:t>
              </a:r>
              <a:r>
                <a:rPr kumimoji="1" lang="en" altLang="zh-CN" sz="1600" baseline="30000" dirty="0"/>
                <a:t> </a:t>
              </a:r>
            </a:p>
            <a:p>
              <a:pPr marL="857250" lvl="1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en" altLang="zh-CN" sz="1600" dirty="0"/>
                <a:t>Continuous Optimal Transport (</a:t>
              </a:r>
              <a:r>
                <a:rPr kumimoji="1" lang="en-US" altLang="zh-CN" sz="1600" dirty="0"/>
                <a:t>Ortiz-Jiménez 2020)</a:t>
              </a:r>
              <a:endParaRPr kumimoji="1" lang="en" altLang="zh-CN" sz="16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3440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Critical challenges of CDA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98EAD-2A02-35AD-5CDA-B19C63385E6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" altLang="zh-CN" dirty="0"/>
              <a:t>Domain Adaptation</a:t>
            </a:r>
          </a:p>
          <a:p>
            <a:endParaRPr lang="zh-CN" altLang="en-US" dirty="0"/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F9BBB05D-5AE3-99FA-D7BD-517CAF1F23D5}"/>
              </a:ext>
            </a:extLst>
          </p:cNvPr>
          <p:cNvSpPr txBox="1">
            <a:spLocks/>
          </p:cNvSpPr>
          <p:nvPr/>
        </p:nvSpPr>
        <p:spPr>
          <a:xfrm>
            <a:off x="-200114" y="914539"/>
            <a:ext cx="5430789" cy="4361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endParaRPr kumimoji="1" lang="en" altLang="zh-CN" sz="20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kumimoji="1" lang="en" altLang="zh-CN" sz="2400" b="1" dirty="0"/>
              <a:t>Requires domain meta data (e.g. age, charge stage) to order intermediate domains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 </a:t>
            </a:r>
          </a:p>
          <a:p>
            <a:pPr lvl="2"/>
            <a:r>
              <a:rPr kumimoji="1" lang="en-US" altLang="zh-CN" sz="2000" dirty="0"/>
              <a:t>Missing/inaccurate meta data</a:t>
            </a:r>
          </a:p>
          <a:p>
            <a:pPr lvl="2"/>
            <a:r>
              <a:rPr kumimoji="1" lang="en-US" altLang="zh-CN" sz="2000" dirty="0"/>
              <a:t>No semantic order</a:t>
            </a:r>
            <a:endParaRPr kumimoji="1" lang="en" altLang="zh-CN" sz="2000" dirty="0"/>
          </a:p>
          <a:p>
            <a:pPr lvl="1">
              <a:buFont typeface="Arial" panose="020B0604020202020204" pitchFamily="34" charset="0"/>
              <a:buChar char="•"/>
            </a:pPr>
            <a:endParaRPr kumimoji="1" lang="en" altLang="zh-CN" sz="2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kumimoji="1" lang="en-US" altLang="zh-CN" sz="2400" b="1" dirty="0"/>
              <a:t>Prone to e</a:t>
            </a:r>
            <a:r>
              <a:rPr kumimoji="1" lang="en" altLang="zh-CN" sz="2400" b="1" dirty="0" err="1"/>
              <a:t>rror</a:t>
            </a:r>
            <a:r>
              <a:rPr kumimoji="1" lang="en" altLang="zh-CN" sz="2400" b="1" dirty="0"/>
              <a:t> accumulation in      multi-step adaptation</a:t>
            </a:r>
          </a:p>
          <a:p>
            <a:pPr lvl="2"/>
            <a:r>
              <a:rPr kumimoji="1" lang="en" altLang="zh-CN" sz="2000" dirty="0"/>
              <a:t>Open-loop problem</a:t>
            </a:r>
          </a:p>
          <a:p>
            <a:pPr lvl="1">
              <a:buFont typeface="Arial" panose="020B0604020202020204" pitchFamily="34" charset="0"/>
              <a:buChar char="•"/>
            </a:pPr>
            <a:endParaRPr kumimoji="1" lang="en" altLang="zh-CN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2F9569-610D-2ED4-2C4E-E2F10C8C9A85}"/>
              </a:ext>
            </a:extLst>
          </p:cNvPr>
          <p:cNvSpPr txBox="1"/>
          <p:nvPr/>
        </p:nvSpPr>
        <p:spPr>
          <a:xfrm>
            <a:off x="173637" y="6178405"/>
            <a:ext cx="98537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H. Wang, H. He, and D. </a:t>
            </a:r>
            <a:r>
              <a:rPr kumimoji="1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Katabi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, “Continuously indexed domain adaptation,”</a:t>
            </a:r>
            <a:r>
              <a:rPr kumimoji="1" lang="zh-CN" altLang="en-US" sz="14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， </a:t>
            </a:r>
            <a:r>
              <a:rPr kumimoji="1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arXiv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preprint arXiv:2007.01807, 2020.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F4193F-150A-2C83-CA33-71CA1B11D7ED}"/>
              </a:ext>
            </a:extLst>
          </p:cNvPr>
          <p:cNvGrpSpPr/>
          <p:nvPr/>
        </p:nvGrpSpPr>
        <p:grpSpPr>
          <a:xfrm>
            <a:off x="4960832" y="2568149"/>
            <a:ext cx="4464374" cy="3482977"/>
            <a:chOff x="4960832" y="2568149"/>
            <a:chExt cx="4464374" cy="3482977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A13D782A-CE5B-C2F7-E93D-0410B6B8A71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62961027"/>
                </p:ext>
              </p:extLst>
            </p:nvPr>
          </p:nvGraphicFramePr>
          <p:xfrm>
            <a:off x="5100514" y="3284984"/>
            <a:ext cx="4043486" cy="27661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C5AA07-2571-5DA5-6DD3-1252D4347BBF}"/>
                </a:ext>
              </a:extLst>
            </p:cNvPr>
            <p:cNvSpPr txBox="1"/>
            <p:nvPr/>
          </p:nvSpPr>
          <p:spPr>
            <a:xfrm>
              <a:off x="5704542" y="3059668"/>
              <a:ext cx="1417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source</a:t>
              </a:r>
              <a:endParaRPr lang="en-C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A632DD-BC37-05D7-BD89-3ED938631433}"/>
                </a:ext>
              </a:extLst>
            </p:cNvPr>
            <p:cNvSpPr txBox="1"/>
            <p:nvPr/>
          </p:nvSpPr>
          <p:spPr>
            <a:xfrm>
              <a:off x="6858000" y="3059668"/>
              <a:ext cx="1417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45</a:t>
              </a:r>
              <a:r>
                <a:rPr lang="en-US" altLang="zh-CN" baseline="30000" dirty="0"/>
                <a:t>o</a:t>
              </a:r>
              <a:endParaRPr lang="en-CN" baseline="30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F4EB1E-3BB6-223A-72FE-ADFC33A36EE4}"/>
                </a:ext>
              </a:extLst>
            </p:cNvPr>
            <p:cNvSpPr txBox="1"/>
            <p:nvPr/>
          </p:nvSpPr>
          <p:spPr>
            <a:xfrm>
              <a:off x="8007491" y="3059668"/>
              <a:ext cx="1417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90</a:t>
              </a:r>
              <a:r>
                <a:rPr lang="en-US" altLang="zh-CN" baseline="30000" dirty="0"/>
                <a:t>o</a:t>
              </a:r>
              <a:endParaRPr lang="en-CN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756CCEE-C42B-7FBB-CAE6-A1867D94507D}"/>
                </a:ext>
              </a:extLst>
            </p:cNvPr>
            <p:cNvGrpSpPr/>
            <p:nvPr/>
          </p:nvGrpSpPr>
          <p:grpSpPr>
            <a:xfrm>
              <a:off x="5853198" y="4515887"/>
              <a:ext cx="947736" cy="838604"/>
              <a:chOff x="3345662" y="3312315"/>
              <a:chExt cx="947736" cy="838604"/>
            </a:xfrm>
          </p:grpSpPr>
          <p:pic>
            <p:nvPicPr>
              <p:cNvPr id="20" name="图片 87">
                <a:extLst>
                  <a:ext uri="{FF2B5EF4-FFF2-40B4-BE49-F238E27FC236}">
                    <a16:creationId xmlns:a16="http://schemas.microsoft.com/office/drawing/2014/main" id="{1252CB2E-696B-3A98-833D-F3B54F6EB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9531" y="3312315"/>
                <a:ext cx="473867" cy="422011"/>
              </a:xfrm>
              <a:prstGeom prst="rect">
                <a:avLst/>
              </a:prstGeom>
            </p:spPr>
          </p:pic>
          <p:pic>
            <p:nvPicPr>
              <p:cNvPr id="21" name="图片 88">
                <a:extLst>
                  <a:ext uri="{FF2B5EF4-FFF2-40B4-BE49-F238E27FC236}">
                    <a16:creationId xmlns:a16="http://schemas.microsoft.com/office/drawing/2014/main" id="{0F8BD316-99A7-7F6B-8EAF-88CA26407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9531" y="3728907"/>
                <a:ext cx="473867" cy="422011"/>
              </a:xfrm>
              <a:prstGeom prst="rect">
                <a:avLst/>
              </a:prstGeom>
            </p:spPr>
          </p:pic>
          <p:pic>
            <p:nvPicPr>
              <p:cNvPr id="22" name="图片 89">
                <a:extLst>
                  <a:ext uri="{FF2B5EF4-FFF2-40B4-BE49-F238E27FC236}">
                    <a16:creationId xmlns:a16="http://schemas.microsoft.com/office/drawing/2014/main" id="{FFAC1626-65F3-8D46-7F8A-1A5456FCF1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 flipH="1" flipV="1">
                <a:off x="3345663" y="3728907"/>
                <a:ext cx="473868" cy="422012"/>
              </a:xfrm>
              <a:prstGeom prst="rect">
                <a:avLst/>
              </a:prstGeom>
            </p:spPr>
          </p:pic>
          <p:pic>
            <p:nvPicPr>
              <p:cNvPr id="23" name="图片 90">
                <a:extLst>
                  <a:ext uri="{FF2B5EF4-FFF2-40B4-BE49-F238E27FC236}">
                    <a16:creationId xmlns:a16="http://schemas.microsoft.com/office/drawing/2014/main" id="{D6F9C398-D8F3-94A9-6B1E-E2D395D37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45662" y="3312315"/>
                <a:ext cx="473869" cy="422013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372659-5325-0B21-6ADF-EE3138B9FE8A}"/>
                </a:ext>
              </a:extLst>
            </p:cNvPr>
            <p:cNvSpPr txBox="1"/>
            <p:nvPr/>
          </p:nvSpPr>
          <p:spPr>
            <a:xfrm>
              <a:off x="4960832" y="2568149"/>
              <a:ext cx="43228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Classification accuracy for Rotated MNIST</a:t>
              </a:r>
              <a:endParaRPr lang="en-CN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3390B1-E739-DC0A-168E-5FB07A8AFAA3}"/>
              </a:ext>
            </a:extLst>
          </p:cNvPr>
          <p:cNvGrpSpPr/>
          <p:nvPr/>
        </p:nvGrpSpPr>
        <p:grpSpPr>
          <a:xfrm>
            <a:off x="4584700" y="1289263"/>
            <a:ext cx="5978993" cy="4654198"/>
            <a:chOff x="4641638" y="1657350"/>
            <a:chExt cx="5978993" cy="465419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FB647B2-42CD-D949-769A-268F5B104CAE}"/>
                </a:ext>
              </a:extLst>
            </p:cNvPr>
            <p:cNvSpPr/>
            <p:nvPr/>
          </p:nvSpPr>
          <p:spPr>
            <a:xfrm>
              <a:off x="4641638" y="1657350"/>
              <a:ext cx="4322849" cy="4654198"/>
            </a:xfrm>
            <a:prstGeom prst="rect">
              <a:avLst/>
            </a:prstGeom>
            <a:solidFill>
              <a:srgbClr val="E3F2ED">
                <a:alpha val="87843"/>
              </a:srgb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4F682EC-7C59-3774-DD0F-73328EE2CCCD}"/>
                </a:ext>
              </a:extLst>
            </p:cNvPr>
            <p:cNvSpPr txBox="1"/>
            <p:nvPr/>
          </p:nvSpPr>
          <p:spPr>
            <a:xfrm>
              <a:off x="5526549" y="2787204"/>
              <a:ext cx="343793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" altLang="zh-CN" sz="2000" b="1" dirty="0"/>
                <a:t>Wasserstein</a:t>
              </a:r>
              <a:r>
                <a:rPr kumimoji="1" lang="en-US" altLang="zh-CN" sz="2000" b="1" dirty="0"/>
                <a:t>-based</a:t>
              </a:r>
              <a:r>
                <a:rPr kumimoji="1" lang="zh-CN" altLang="en-US" sz="2000" b="1" dirty="0"/>
                <a:t> </a:t>
              </a:r>
              <a:r>
                <a:rPr kumimoji="1" lang="en-US" altLang="zh-CN" sz="2000" b="1" dirty="0"/>
                <a:t>transfer</a:t>
              </a:r>
              <a:r>
                <a:rPr kumimoji="1" lang="zh-CN" altLang="en-US" sz="2000" b="1" dirty="0"/>
                <a:t> </a:t>
              </a:r>
              <a:r>
                <a:rPr kumimoji="1" lang="en-US" altLang="zh-CN" sz="2000" b="1" dirty="0"/>
                <a:t>curriculum</a:t>
              </a:r>
              <a:r>
                <a:rPr kumimoji="1" lang="zh-CN" altLang="en-US" sz="2000" b="1" dirty="0"/>
                <a:t>  </a:t>
              </a:r>
              <a:endParaRPr lang="en-CN" sz="20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9E09CD6-ADD0-1A65-0311-586CCFCCB9C4}"/>
                </a:ext>
              </a:extLst>
            </p:cNvPr>
            <p:cNvSpPr txBox="1"/>
            <p:nvPr/>
          </p:nvSpPr>
          <p:spPr>
            <a:xfrm>
              <a:off x="5549869" y="4335289"/>
              <a:ext cx="507076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2000" b="1" dirty="0"/>
                <a:t>Multi-path Optimal Transport</a:t>
              </a:r>
              <a:endParaRPr lang="en-CN" sz="20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89C7949-2E78-A84B-3D27-7387EA5BE8B0}"/>
                </a:ext>
              </a:extLst>
            </p:cNvPr>
            <p:cNvSpPr txBox="1"/>
            <p:nvPr/>
          </p:nvSpPr>
          <p:spPr>
            <a:xfrm>
              <a:off x="4721979" y="1736572"/>
              <a:ext cx="413605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B050"/>
                  </a:solidFill>
                </a:rPr>
                <a:t>Main Contribution: </a:t>
              </a:r>
              <a:r>
                <a:rPr lang="en-US" altLang="zh-CN" sz="2000" b="1" dirty="0"/>
                <a:t>Propose a CDA Framework without domain meta data</a:t>
              </a:r>
              <a:endParaRPr lang="en-CN" sz="2000" b="1" dirty="0"/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3A063815-7D7C-E42B-E6CC-FA6888C7B6D0}"/>
                </a:ext>
              </a:extLst>
            </p:cNvPr>
            <p:cNvSpPr/>
            <p:nvPr/>
          </p:nvSpPr>
          <p:spPr>
            <a:xfrm>
              <a:off x="4950842" y="2872585"/>
              <a:ext cx="369590" cy="364078"/>
            </a:xfrm>
            <a:prstGeom prst="right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162BDB27-0284-9815-7038-9C107BAA05D2}"/>
                </a:ext>
              </a:extLst>
            </p:cNvPr>
            <p:cNvSpPr/>
            <p:nvPr/>
          </p:nvSpPr>
          <p:spPr>
            <a:xfrm>
              <a:off x="4960832" y="4333848"/>
              <a:ext cx="369590" cy="364078"/>
            </a:xfrm>
            <a:prstGeom prst="right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</p:spTree>
    <p:extLst>
      <p:ext uri="{BB962C8B-B14F-4D97-AF65-F5344CB8AC3E}">
        <p14:creationId xmlns:p14="http://schemas.microsoft.com/office/powerpoint/2010/main" val="293879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:a16="http://schemas.microsoft.com/office/drawing/2014/main" id="{1FD7806C-A4A5-4A3B-B682-483BAD1A1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222" y="988715"/>
            <a:ext cx="6722186" cy="554461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altLang="zh-CN" b="1" dirty="0"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zh-CN" sz="2400" b="1" dirty="0"/>
              <a:t>Introduction </a:t>
            </a:r>
            <a:endParaRPr lang="en-US" altLang="zh-CN" sz="2000" dirty="0"/>
          </a:p>
          <a:p>
            <a:pPr lvl="1">
              <a:buFont typeface="Wingdings" pitchFamily="2" charset="2"/>
              <a:buChar char="Ø"/>
            </a:pPr>
            <a:r>
              <a:rPr lang="en-US" altLang="zh-CN" sz="2600" b="1" dirty="0">
                <a:solidFill>
                  <a:srgbClr val="7030A0"/>
                </a:solidFill>
              </a:rPr>
              <a:t>Method: W-MPOT</a:t>
            </a:r>
            <a:endParaRPr lang="en-US" altLang="zh-CN" dirty="0">
              <a:solidFill>
                <a:srgbClr val="7030A0"/>
              </a:solidFill>
            </a:endParaRPr>
          </a:p>
          <a:p>
            <a:pPr lvl="2"/>
            <a:r>
              <a:rPr lang="en-US" altLang="zh-CN" sz="2200" dirty="0"/>
              <a:t>Problem definition </a:t>
            </a:r>
          </a:p>
          <a:p>
            <a:pPr lvl="2"/>
            <a:r>
              <a:rPr lang="en-US" altLang="zh-CN" sz="2200" dirty="0"/>
              <a:t>Background</a:t>
            </a:r>
          </a:p>
          <a:p>
            <a:pPr lvl="2"/>
            <a:r>
              <a:rPr lang="en-US" altLang="zh-CN" sz="2200" dirty="0"/>
              <a:t>Wasserstein transfer curriculum</a:t>
            </a:r>
          </a:p>
          <a:p>
            <a:pPr lvl="2"/>
            <a:r>
              <a:rPr lang="en-US" altLang="zh-CN" sz="2200" dirty="0"/>
              <a:t>Multi-path constraints</a:t>
            </a:r>
          </a:p>
          <a:p>
            <a:pPr marL="914400" lvl="2" indent="0">
              <a:buNone/>
            </a:pPr>
            <a:endParaRPr lang="en-US" altLang="zh-CN" sz="2200" dirty="0"/>
          </a:p>
          <a:p>
            <a:pPr lvl="1">
              <a:buFont typeface="Wingdings" pitchFamily="2" charset="2"/>
              <a:buChar char="Ø"/>
            </a:pPr>
            <a:r>
              <a:rPr lang="en-US" altLang="zh-CN" sz="2600" b="1" dirty="0"/>
              <a:t>Experimental analysis</a:t>
            </a:r>
            <a:endParaRPr lang="en-US" altLang="zh-CN" sz="2200" dirty="0"/>
          </a:p>
          <a:p>
            <a:pPr lvl="1">
              <a:buFont typeface="Wingdings" pitchFamily="2" charset="2"/>
              <a:buChar char="Ø"/>
            </a:pPr>
            <a:r>
              <a:rPr lang="en-US" altLang="zh-CN" sz="2600" b="1" dirty="0"/>
              <a:t>Discussion</a:t>
            </a:r>
            <a:r>
              <a:rPr lang="en-US" altLang="zh-CN" b="1" dirty="0"/>
              <a:t> </a:t>
            </a:r>
            <a:endParaRPr lang="en-US" altLang="zh-CN" sz="2200" dirty="0"/>
          </a:p>
          <a:p>
            <a:pPr marL="457200" lvl="1" indent="0">
              <a:buNone/>
            </a:pPr>
            <a:endParaRPr lang="en-US" altLang="zh-CN" sz="2400" dirty="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E306DAF-0CA4-6F05-F0C0-0FDA58C5A292}"/>
              </a:ext>
            </a:extLst>
          </p:cNvPr>
          <p:cNvSpPr txBox="1"/>
          <p:nvPr/>
        </p:nvSpPr>
        <p:spPr>
          <a:xfrm>
            <a:off x="539552" y="739979"/>
            <a:ext cx="458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altLang="zh-CN" sz="3600" b="1" dirty="0">
                <a:latin typeface="+mj-lt"/>
              </a:rPr>
              <a:t>Outline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1B0630-44FB-8A00-B95C-A6990BC2F3D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103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EFB9BA72-BA53-C3E4-1F57-011276262181}"/>
                  </a:ext>
                </a:extLst>
              </p:cNvPr>
              <p:cNvSpPr txBox="1"/>
              <p:nvPr/>
            </p:nvSpPr>
            <p:spPr>
              <a:xfrm>
                <a:off x="5053241" y="3376894"/>
                <a:ext cx="3766668" cy="22638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b="1" dirty="0"/>
                  <a:t>Objective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 Intermediate domain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</m:e>
                        </m:acc>
                      </m:e>
                      <m:sub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→…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endParaRPr lang="en-US" altLang="zh-CN" sz="1600" i="1" dirty="0"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  Predict target domain label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C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CN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altLang="zh-CN" sz="1600" dirty="0"/>
                  <a:t>   </a:t>
                </a:r>
                <a:endParaRPr lang="en-US" altLang="zh-CN" sz="160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lnSpc>
                    <a:spcPct val="150000"/>
                  </a:lnSpc>
                  <a:buNone/>
                </a:pPr>
                <a:endParaRPr lang="en-US" altLang="zh-CN" sz="16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EFB9BA72-BA53-C3E4-1F57-011276262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241" y="3376894"/>
                <a:ext cx="3766668" cy="2263889"/>
              </a:xfrm>
              <a:prstGeom prst="rect">
                <a:avLst/>
              </a:prstGeom>
              <a:blipFill>
                <a:blip r:embed="rId3"/>
                <a:stretch>
                  <a:fillRect l="-1678" r="-26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Problem definition 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98EAD-2A02-35AD-5CDA-B19C63385E6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" altLang="zh-CN" dirty="0"/>
              <a:t>Problem</a:t>
            </a:r>
          </a:p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副标题 2">
                <a:extLst>
                  <a:ext uri="{FF2B5EF4-FFF2-40B4-BE49-F238E27FC236}">
                    <a16:creationId xmlns:a16="http://schemas.microsoft.com/office/drawing/2014/main" id="{5233B9EB-5B39-5609-E845-61B987B5CB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330" y="3449899"/>
                <a:ext cx="5040210" cy="34258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altLang="zh-CN" sz="2000" b="1" dirty="0"/>
                  <a:t>Givens</a:t>
                </a:r>
              </a:p>
              <a:p>
                <a:pPr lvl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Source 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zh-CN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zh-CN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zh-CN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altLang="zh-CN" sz="16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altLang="zh-CN" sz="1600" dirty="0"/>
              </a:p>
              <a:p>
                <a:pPr lvl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Target 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zh-CN" sz="16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sup>
                    </m:sSub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 ,</m:t>
                    </m:r>
                    <m:r>
                      <m:rPr>
                        <m:nor/>
                      </m:rPr>
                      <a:rPr lang="en-US" altLang="zh-CN" sz="1600" dirty="0"/>
                      <m:t> </m:t>
                    </m:r>
                    <m:sSub>
                      <m:sSubPr>
                        <m:ctrlPr>
                          <a:rPr lang="en-US" altLang="zh-CN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sz="1600" i="1" dirty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altLang="zh-CN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zh-CN" sz="1600" dirty="0"/>
              </a:p>
              <a:p>
                <a:pPr lvl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Auxiliary domains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sSub>
                              <m:sSubPr>
                                <m:ctrlPr>
                                  <a:rPr lang="zh-CN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sSub>
                              <m:sSubPr>
                                <m:ctrlPr>
                                  <a:rPr lang="zh-CN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sSub>
                              <m:sSubPr>
                                <m:ctrlPr>
                                  <a:rPr lang="zh-CN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sSub>
                              <m:sSubPr>
                                <m:ctrlPr>
                                  <a:rPr lang="zh-CN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CN" sz="160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zh-CN" sz="16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</m:sup>
                    </m:sSubSup>
                  </m:oMath>
                </a14:m>
                <a:endParaRPr lang="en-US" altLang="zh-CN" sz="1600" dirty="0"/>
              </a:p>
              <a:p>
                <a:pPr>
                  <a:lnSpc>
                    <a:spcPct val="120000"/>
                  </a:lnSpc>
                  <a:buFont typeface="Wingdings" pitchFamily="2" charset="2"/>
                  <a:buChar char="Ø"/>
                </a:pPr>
                <a:endParaRPr lang="en-US" altLang="zh-CN" sz="2400" dirty="0"/>
              </a:p>
            </p:txBody>
          </p:sp>
        </mc:Choice>
        <mc:Fallback xmlns="">
          <p:sp>
            <p:nvSpPr>
              <p:cNvPr id="9" name="副标题 2">
                <a:extLst>
                  <a:ext uri="{FF2B5EF4-FFF2-40B4-BE49-F238E27FC236}">
                    <a16:creationId xmlns:a16="http://schemas.microsoft.com/office/drawing/2014/main" id="{5233B9EB-5B39-5609-E845-61B987B5C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30" y="3449899"/>
                <a:ext cx="5040210" cy="3425817"/>
              </a:xfrm>
              <a:prstGeom prst="rect">
                <a:avLst/>
              </a:prstGeom>
              <a:blipFill>
                <a:blip r:embed="rId4"/>
                <a:stretch>
                  <a:fillRect l="-125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圆角矩形 126">
                <a:extLst>
                  <a:ext uri="{FF2B5EF4-FFF2-40B4-BE49-F238E27FC236}">
                    <a16:creationId xmlns:a16="http://schemas.microsoft.com/office/drawing/2014/main" id="{EEDED37D-803D-EEF8-2C04-38460377284D}"/>
                  </a:ext>
                </a:extLst>
              </p:cNvPr>
              <p:cNvSpPr/>
              <p:nvPr/>
            </p:nvSpPr>
            <p:spPr>
              <a:xfrm>
                <a:off x="1340180" y="843726"/>
                <a:ext cx="1054456" cy="352054"/>
              </a:xfrm>
              <a:prstGeom prst="roundRect">
                <a:avLst/>
              </a:prstGeom>
              <a:solidFill>
                <a:srgbClr val="4BACC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900"/>
                <a:r>
                  <a:rPr lang="en-US" altLang="zh-CN" sz="1400" dirty="0"/>
                  <a:t>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altLang="zh-CN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圆角矩形 126">
                <a:extLst>
                  <a:ext uri="{FF2B5EF4-FFF2-40B4-BE49-F238E27FC236}">
                    <a16:creationId xmlns:a16="http://schemas.microsoft.com/office/drawing/2014/main" id="{EEDED37D-803D-EEF8-2C04-3846037728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180" y="843726"/>
                <a:ext cx="1054456" cy="352054"/>
              </a:xfrm>
              <a:prstGeom prst="roundRect">
                <a:avLst/>
              </a:prstGeom>
              <a:blipFill>
                <a:blip r:embed="rId5"/>
                <a:stretch>
                  <a:fillRect b="-10345"/>
                </a:stretch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圆角矩形 220">
                <a:extLst>
                  <a:ext uri="{FF2B5EF4-FFF2-40B4-BE49-F238E27FC236}">
                    <a16:creationId xmlns:a16="http://schemas.microsoft.com/office/drawing/2014/main" id="{BF946228-0F85-789E-AAE7-61BE50F13FE3}"/>
                  </a:ext>
                </a:extLst>
              </p:cNvPr>
              <p:cNvSpPr/>
              <p:nvPr/>
            </p:nvSpPr>
            <p:spPr>
              <a:xfrm>
                <a:off x="5924720" y="843726"/>
                <a:ext cx="972773" cy="352054"/>
              </a:xfrm>
              <a:prstGeom prst="roundRect">
                <a:avLst/>
              </a:prstGeom>
              <a:solidFill>
                <a:srgbClr val="4BACC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900"/>
                <a:r>
                  <a:rPr lang="en-US" altLang="zh-CN" sz="1400" dirty="0"/>
                  <a:t>Target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kumimoji="1" lang="en-US" altLang="zh-CN" sz="1350" dirty="0"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75" name="圆角矩形 220">
                <a:extLst>
                  <a:ext uri="{FF2B5EF4-FFF2-40B4-BE49-F238E27FC236}">
                    <a16:creationId xmlns:a16="http://schemas.microsoft.com/office/drawing/2014/main" id="{BF946228-0F85-789E-AAE7-61BE50F13F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720" y="843726"/>
                <a:ext cx="972773" cy="352054"/>
              </a:xfrm>
              <a:prstGeom prst="roundRect">
                <a:avLst/>
              </a:prstGeom>
              <a:blipFill>
                <a:blip r:embed="rId6"/>
                <a:stretch>
                  <a:fillRect b="-10345"/>
                </a:stretch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A8BC9F2-6FA6-4B76-1AE3-4063C974A53D}"/>
              </a:ext>
            </a:extLst>
          </p:cNvPr>
          <p:cNvGrpSpPr/>
          <p:nvPr/>
        </p:nvGrpSpPr>
        <p:grpSpPr>
          <a:xfrm>
            <a:off x="1256783" y="1198309"/>
            <a:ext cx="5908962" cy="1811611"/>
            <a:chOff x="1341102" y="3697768"/>
            <a:chExt cx="6479291" cy="1986465"/>
          </a:xfrm>
        </p:grpSpPr>
        <p:sp>
          <p:nvSpPr>
            <p:cNvPr id="78" name="Line">
              <a:extLst>
                <a:ext uri="{FF2B5EF4-FFF2-40B4-BE49-F238E27FC236}">
                  <a16:creationId xmlns:a16="http://schemas.microsoft.com/office/drawing/2014/main" id="{4229D302-3792-8639-EEF4-BF0E9E938CCF}"/>
                </a:ext>
              </a:extLst>
            </p:cNvPr>
            <p:cNvSpPr/>
            <p:nvPr/>
          </p:nvSpPr>
          <p:spPr>
            <a:xfrm>
              <a:off x="3021294" y="4402591"/>
              <a:ext cx="219370" cy="0"/>
            </a:xfrm>
            <a:prstGeom prst="line">
              <a:avLst/>
            </a:prstGeom>
            <a:ln w="50800">
              <a:solidFill>
                <a:srgbClr val="000000"/>
              </a:solidFill>
              <a:miter lim="400000"/>
              <a:tailEnd type="triangle"/>
            </a:ln>
          </p:spPr>
          <p:txBody>
            <a:bodyPr lIns="19050" tIns="19050" rIns="19050" bIns="19050" anchor="ctr"/>
            <a:lstStyle/>
            <a:p>
              <a:pPr defTabSz="309563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79" name="Line">
              <a:extLst>
                <a:ext uri="{FF2B5EF4-FFF2-40B4-BE49-F238E27FC236}">
                  <a16:creationId xmlns:a16="http://schemas.microsoft.com/office/drawing/2014/main" id="{CE4F5427-2EEB-87D9-6B26-64B0E7F5D62D}"/>
                </a:ext>
              </a:extLst>
            </p:cNvPr>
            <p:cNvSpPr/>
            <p:nvPr/>
          </p:nvSpPr>
          <p:spPr>
            <a:xfrm>
              <a:off x="5676473" y="4397060"/>
              <a:ext cx="219370" cy="0"/>
            </a:xfrm>
            <a:prstGeom prst="line">
              <a:avLst/>
            </a:prstGeom>
            <a:ln w="50800">
              <a:solidFill>
                <a:srgbClr val="000000"/>
              </a:solidFill>
              <a:miter lim="400000"/>
              <a:tailEnd type="triangle"/>
            </a:ln>
          </p:spPr>
          <p:txBody>
            <a:bodyPr lIns="19050" tIns="19050" rIns="19050" bIns="19050" anchor="ctr"/>
            <a:lstStyle/>
            <a:p>
              <a:pPr defTabSz="309563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grpSp>
          <p:nvGrpSpPr>
            <p:cNvPr id="80" name="组合 134">
              <a:extLst>
                <a:ext uri="{FF2B5EF4-FFF2-40B4-BE49-F238E27FC236}">
                  <a16:creationId xmlns:a16="http://schemas.microsoft.com/office/drawing/2014/main" id="{6D0F0F15-2B11-0338-0F78-4AE73C3E65BA}"/>
                </a:ext>
              </a:extLst>
            </p:cNvPr>
            <p:cNvGrpSpPr/>
            <p:nvPr/>
          </p:nvGrpSpPr>
          <p:grpSpPr>
            <a:xfrm>
              <a:off x="1341102" y="3827777"/>
              <a:ext cx="1423746" cy="1463970"/>
              <a:chOff x="10349968" y="9305077"/>
              <a:chExt cx="1371628" cy="1514175"/>
            </a:xfrm>
          </p:grpSpPr>
          <p:sp>
            <p:nvSpPr>
              <p:cNvPr id="81" name="矩形 135">
                <a:extLst>
                  <a:ext uri="{FF2B5EF4-FFF2-40B4-BE49-F238E27FC236}">
                    <a16:creationId xmlns:a16="http://schemas.microsoft.com/office/drawing/2014/main" id="{64EC80A4-BB56-457B-8CA4-7E961EC2ED8A}"/>
                  </a:ext>
                </a:extLst>
              </p:cNvPr>
              <p:cNvSpPr/>
              <p:nvPr/>
            </p:nvSpPr>
            <p:spPr>
              <a:xfrm>
                <a:off x="10349968" y="9305077"/>
                <a:ext cx="1371628" cy="1514175"/>
              </a:xfrm>
              <a:prstGeom prst="rect">
                <a:avLst/>
              </a:prstGeom>
              <a:solidFill>
                <a:srgbClr val="4F81BD">
                  <a:alpha val="25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 defTabSz="591255">
                  <a:defRPr/>
                </a:pPr>
                <a:endParaRPr kumimoji="1" lang="zh-CN" altLang="en-US" sz="2329" kern="0" dirty="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82" name="文本框 136">
                <a:extLst>
                  <a:ext uri="{FF2B5EF4-FFF2-40B4-BE49-F238E27FC236}">
                    <a16:creationId xmlns:a16="http://schemas.microsoft.com/office/drawing/2014/main" id="{A614DA00-5FA6-567B-CBDE-B69BDE5D21F3}"/>
                  </a:ext>
                </a:extLst>
              </p:cNvPr>
              <p:cNvSpPr txBox="1"/>
              <p:nvPr/>
            </p:nvSpPr>
            <p:spPr>
              <a:xfrm>
                <a:off x="10894096" y="10495262"/>
                <a:ext cx="429631" cy="310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91255">
                  <a:defRPr/>
                </a:pPr>
                <a:r>
                  <a:rPr kumimoji="1" lang="en-US" altLang="zh-CN" sz="1350" kern="0" dirty="0">
                    <a:ea typeface="宋体" panose="02010600030101010101" pitchFamily="2" charset="-122"/>
                  </a:rPr>
                  <a:t>0°</a:t>
                </a:r>
                <a:endParaRPr kumimoji="1" lang="zh-CN" altLang="en-US" sz="1350" kern="0" dirty="0">
                  <a:ea typeface="宋体" panose="02010600030101010101" pitchFamily="2" charset="-122"/>
                </a:endParaRPr>
              </a:p>
            </p:txBody>
          </p:sp>
          <p:pic>
            <p:nvPicPr>
              <p:cNvPr id="83" name="图片 137">
                <a:extLst>
                  <a:ext uri="{FF2B5EF4-FFF2-40B4-BE49-F238E27FC236}">
                    <a16:creationId xmlns:a16="http://schemas.microsoft.com/office/drawing/2014/main" id="{E8502E61-AC30-0F34-2CF1-E0DF741FE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19592" y="9434186"/>
                <a:ext cx="516190" cy="516190"/>
              </a:xfrm>
              <a:prstGeom prst="rect">
                <a:avLst/>
              </a:prstGeom>
            </p:spPr>
          </p:pic>
          <p:pic>
            <p:nvPicPr>
              <p:cNvPr id="84" name="图片 138">
                <a:extLst>
                  <a:ext uri="{FF2B5EF4-FFF2-40B4-BE49-F238E27FC236}">
                    <a16:creationId xmlns:a16="http://schemas.microsoft.com/office/drawing/2014/main" id="{08C347AC-F0F1-BD08-58E5-CD6504C74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19592" y="9950376"/>
                <a:ext cx="516190" cy="516190"/>
              </a:xfrm>
              <a:prstGeom prst="rect">
                <a:avLst/>
              </a:prstGeom>
            </p:spPr>
          </p:pic>
          <p:pic>
            <p:nvPicPr>
              <p:cNvPr id="85" name="图片 139">
                <a:extLst>
                  <a:ext uri="{FF2B5EF4-FFF2-40B4-BE49-F238E27FC236}">
                    <a16:creationId xmlns:a16="http://schemas.microsoft.com/office/drawing/2014/main" id="{0CBE4846-C5E7-68A6-1362-323744ABB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35782" y="9950376"/>
                <a:ext cx="516190" cy="516190"/>
              </a:xfrm>
              <a:prstGeom prst="rect">
                <a:avLst/>
              </a:prstGeom>
            </p:spPr>
          </p:pic>
          <p:pic>
            <p:nvPicPr>
              <p:cNvPr id="86" name="图片 140">
                <a:extLst>
                  <a:ext uri="{FF2B5EF4-FFF2-40B4-BE49-F238E27FC236}">
                    <a16:creationId xmlns:a16="http://schemas.microsoft.com/office/drawing/2014/main" id="{F60240A9-5024-389E-488B-355A84549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11035785" y="9434186"/>
                <a:ext cx="516190" cy="516190"/>
              </a:xfrm>
              <a:prstGeom prst="rect">
                <a:avLst/>
              </a:prstGeom>
            </p:spPr>
          </p:pic>
        </p:grpSp>
        <p:grpSp>
          <p:nvGrpSpPr>
            <p:cNvPr id="87" name="组合 141">
              <a:extLst>
                <a:ext uri="{FF2B5EF4-FFF2-40B4-BE49-F238E27FC236}">
                  <a16:creationId xmlns:a16="http://schemas.microsoft.com/office/drawing/2014/main" id="{21CCB15C-4924-0211-B97D-831F43615392}"/>
                </a:ext>
              </a:extLst>
            </p:cNvPr>
            <p:cNvGrpSpPr/>
            <p:nvPr/>
          </p:nvGrpSpPr>
          <p:grpSpPr>
            <a:xfrm>
              <a:off x="6339633" y="3827777"/>
              <a:ext cx="1480760" cy="1497574"/>
              <a:chOff x="15507734" y="9321723"/>
              <a:chExt cx="1371628" cy="1514175"/>
            </a:xfrm>
          </p:grpSpPr>
          <p:sp>
            <p:nvSpPr>
              <p:cNvPr id="88" name="矩形 142">
                <a:extLst>
                  <a:ext uri="{FF2B5EF4-FFF2-40B4-BE49-F238E27FC236}">
                    <a16:creationId xmlns:a16="http://schemas.microsoft.com/office/drawing/2014/main" id="{BB879199-5354-D4FB-CA72-CC1835F3166C}"/>
                  </a:ext>
                </a:extLst>
              </p:cNvPr>
              <p:cNvSpPr/>
              <p:nvPr/>
            </p:nvSpPr>
            <p:spPr>
              <a:xfrm>
                <a:off x="15507734" y="9321723"/>
                <a:ext cx="1371628" cy="1514175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 defTabSz="591255">
                  <a:defRPr/>
                </a:pPr>
                <a:endParaRPr kumimoji="1" lang="zh-CN" altLang="en-US" sz="2329" kern="0" dirty="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89" name="文本框 143">
                <a:extLst>
                  <a:ext uri="{FF2B5EF4-FFF2-40B4-BE49-F238E27FC236}">
                    <a16:creationId xmlns:a16="http://schemas.microsoft.com/office/drawing/2014/main" id="{B7B4E07B-833C-CA2D-EE9E-37BC7E966BC0}"/>
                  </a:ext>
                </a:extLst>
              </p:cNvPr>
              <p:cNvSpPr txBox="1"/>
              <p:nvPr/>
            </p:nvSpPr>
            <p:spPr>
              <a:xfrm>
                <a:off x="16030473" y="10485436"/>
                <a:ext cx="576424" cy="303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91255">
                  <a:defRPr/>
                </a:pPr>
                <a:r>
                  <a:rPr kumimoji="1" lang="en-US" altLang="zh-CN" sz="1350" kern="0" dirty="0">
                    <a:solidFill>
                      <a:schemeClr val="accent3"/>
                    </a:solidFill>
                    <a:ea typeface="宋体" panose="02010600030101010101" pitchFamily="2" charset="-122"/>
                  </a:rPr>
                  <a:t>180°</a:t>
                </a:r>
                <a:endParaRPr kumimoji="1" lang="zh-CN" altLang="en-US" sz="1350" kern="0" dirty="0">
                  <a:solidFill>
                    <a:schemeClr val="accent3"/>
                  </a:solidFill>
                  <a:ea typeface="宋体" panose="02010600030101010101" pitchFamily="2" charset="-122"/>
                </a:endParaRPr>
              </a:p>
            </p:txBody>
          </p:sp>
          <p:pic>
            <p:nvPicPr>
              <p:cNvPr id="90" name="图片 144">
                <a:extLst>
                  <a:ext uri="{FF2B5EF4-FFF2-40B4-BE49-F238E27FC236}">
                    <a16:creationId xmlns:a16="http://schemas.microsoft.com/office/drawing/2014/main" id="{99679308-0687-AEBF-1313-5E908187D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201277" y="9979813"/>
                <a:ext cx="516190" cy="516190"/>
              </a:xfrm>
              <a:prstGeom prst="rect">
                <a:avLst/>
              </a:prstGeom>
            </p:spPr>
          </p:pic>
          <p:pic>
            <p:nvPicPr>
              <p:cNvPr id="91" name="图片 145">
                <a:extLst>
                  <a:ext uri="{FF2B5EF4-FFF2-40B4-BE49-F238E27FC236}">
                    <a16:creationId xmlns:a16="http://schemas.microsoft.com/office/drawing/2014/main" id="{CD7E0941-937E-4E21-7833-189850124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685086" y="9981330"/>
                <a:ext cx="516190" cy="514673"/>
              </a:xfrm>
              <a:prstGeom prst="rect">
                <a:avLst/>
              </a:prstGeom>
            </p:spPr>
          </p:pic>
          <p:pic>
            <p:nvPicPr>
              <p:cNvPr id="92" name="图片 146">
                <a:extLst>
                  <a:ext uri="{FF2B5EF4-FFF2-40B4-BE49-F238E27FC236}">
                    <a16:creationId xmlns:a16="http://schemas.microsoft.com/office/drawing/2014/main" id="{F80777F3-F091-BCC7-3B40-360DA79D2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201277" y="9464340"/>
                <a:ext cx="516190" cy="516190"/>
              </a:xfrm>
              <a:prstGeom prst="rect">
                <a:avLst/>
              </a:prstGeom>
            </p:spPr>
          </p:pic>
          <p:pic>
            <p:nvPicPr>
              <p:cNvPr id="93" name="图片 147">
                <a:extLst>
                  <a:ext uri="{FF2B5EF4-FFF2-40B4-BE49-F238E27FC236}">
                    <a16:creationId xmlns:a16="http://schemas.microsoft.com/office/drawing/2014/main" id="{0DD113B0-289B-C949-81FE-E217CCDDB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685086" y="9463622"/>
                <a:ext cx="516191" cy="516191"/>
              </a:xfrm>
              <a:prstGeom prst="rect">
                <a:avLst/>
              </a:prstGeom>
            </p:spPr>
          </p:pic>
        </p:grpSp>
        <p:grpSp>
          <p:nvGrpSpPr>
            <p:cNvPr id="94" name="组合 148">
              <a:extLst>
                <a:ext uri="{FF2B5EF4-FFF2-40B4-BE49-F238E27FC236}">
                  <a16:creationId xmlns:a16="http://schemas.microsoft.com/office/drawing/2014/main" id="{A793999E-3B56-88C8-6B03-6B4188EB7278}"/>
                </a:ext>
              </a:extLst>
            </p:cNvPr>
            <p:cNvGrpSpPr/>
            <p:nvPr/>
          </p:nvGrpSpPr>
          <p:grpSpPr>
            <a:xfrm>
              <a:off x="4491059" y="3697768"/>
              <a:ext cx="803008" cy="855096"/>
              <a:chOff x="12312044" y="8028080"/>
              <a:chExt cx="1371628" cy="1586037"/>
            </a:xfrm>
          </p:grpSpPr>
          <p:sp>
            <p:nvSpPr>
              <p:cNvPr id="95" name="矩形 149">
                <a:extLst>
                  <a:ext uri="{FF2B5EF4-FFF2-40B4-BE49-F238E27FC236}">
                    <a16:creationId xmlns:a16="http://schemas.microsoft.com/office/drawing/2014/main" id="{C07EE644-A9E5-370C-6BBF-DEA9EB2CE6A8}"/>
                  </a:ext>
                </a:extLst>
              </p:cNvPr>
              <p:cNvSpPr/>
              <p:nvPr/>
            </p:nvSpPr>
            <p:spPr>
              <a:xfrm>
                <a:off x="12312044" y="8028080"/>
                <a:ext cx="1371628" cy="1514175"/>
              </a:xfrm>
              <a:prstGeom prst="rect">
                <a:avLst/>
              </a:prstGeom>
              <a:solidFill>
                <a:srgbClr val="4F81BD">
                  <a:alpha val="4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 defTabSz="591255">
                  <a:defRPr/>
                </a:pPr>
                <a:endParaRPr kumimoji="1" lang="zh-CN" altLang="en-US" sz="2329" kern="0" dirty="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96" name="文本框 150">
                <a:extLst>
                  <a:ext uri="{FF2B5EF4-FFF2-40B4-BE49-F238E27FC236}">
                    <a16:creationId xmlns:a16="http://schemas.microsoft.com/office/drawing/2014/main" id="{80F9C1BE-52B0-8AA5-EE2F-C16DB01F8502}"/>
                  </a:ext>
                </a:extLst>
              </p:cNvPr>
              <p:cNvSpPr txBox="1"/>
              <p:nvPr/>
            </p:nvSpPr>
            <p:spPr>
              <a:xfrm>
                <a:off x="12652866" y="9003800"/>
                <a:ext cx="345997" cy="61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91255">
                  <a:defRPr/>
                </a:pPr>
                <a:endParaRPr kumimoji="1" lang="zh-CN" altLang="en-US" sz="1350" kern="0" dirty="0">
                  <a:solidFill>
                    <a:schemeClr val="accent3"/>
                  </a:solidFill>
                  <a:ea typeface="宋体" panose="02010600030101010101" pitchFamily="2" charset="-122"/>
                </a:endParaRPr>
              </a:p>
            </p:txBody>
          </p:sp>
          <p:pic>
            <p:nvPicPr>
              <p:cNvPr id="97" name="图片 151">
                <a:extLst>
                  <a:ext uri="{FF2B5EF4-FFF2-40B4-BE49-F238E27FC236}">
                    <a16:creationId xmlns:a16="http://schemas.microsoft.com/office/drawing/2014/main" id="{FD9BA656-698A-272B-701D-C5943480A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012052" y="8304620"/>
                <a:ext cx="516191" cy="516192"/>
              </a:xfrm>
              <a:prstGeom prst="rect">
                <a:avLst/>
              </a:prstGeom>
            </p:spPr>
          </p:pic>
          <p:pic>
            <p:nvPicPr>
              <p:cNvPr id="98" name="图片 152">
                <a:extLst>
                  <a:ext uri="{FF2B5EF4-FFF2-40B4-BE49-F238E27FC236}">
                    <a16:creationId xmlns:a16="http://schemas.microsoft.com/office/drawing/2014/main" id="{D3EE4A45-92E3-E32B-7F1E-F1529B2C9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12052" y="8820780"/>
                <a:ext cx="516191" cy="516192"/>
              </a:xfrm>
              <a:prstGeom prst="rect">
                <a:avLst/>
              </a:prstGeom>
            </p:spPr>
          </p:pic>
          <p:pic>
            <p:nvPicPr>
              <p:cNvPr id="99" name="图片 153">
                <a:extLst>
                  <a:ext uri="{FF2B5EF4-FFF2-40B4-BE49-F238E27FC236}">
                    <a16:creationId xmlns:a16="http://schemas.microsoft.com/office/drawing/2014/main" id="{66762B98-1C57-DB08-256C-A9CBE39DF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10800000" flipH="1" flipV="1">
                <a:off x="12495862" y="8820763"/>
                <a:ext cx="516191" cy="516190"/>
              </a:xfrm>
              <a:prstGeom prst="rect">
                <a:avLst/>
              </a:prstGeom>
            </p:spPr>
          </p:pic>
          <p:pic>
            <p:nvPicPr>
              <p:cNvPr id="100" name="图片 154">
                <a:extLst>
                  <a:ext uri="{FF2B5EF4-FFF2-40B4-BE49-F238E27FC236}">
                    <a16:creationId xmlns:a16="http://schemas.microsoft.com/office/drawing/2014/main" id="{54BB3E65-8D0B-9742-3D51-5696D3133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495860" y="8303902"/>
                <a:ext cx="516193" cy="516192"/>
              </a:xfrm>
              <a:prstGeom prst="rect">
                <a:avLst/>
              </a:prstGeom>
            </p:spPr>
          </p:pic>
        </p:grpSp>
        <p:grpSp>
          <p:nvGrpSpPr>
            <p:cNvPr id="101" name="组合 155">
              <a:extLst>
                <a:ext uri="{FF2B5EF4-FFF2-40B4-BE49-F238E27FC236}">
                  <a16:creationId xmlns:a16="http://schemas.microsoft.com/office/drawing/2014/main" id="{E6462713-B4B0-A554-E17C-50CD927CD2C1}"/>
                </a:ext>
              </a:extLst>
            </p:cNvPr>
            <p:cNvGrpSpPr/>
            <p:nvPr/>
          </p:nvGrpSpPr>
          <p:grpSpPr>
            <a:xfrm>
              <a:off x="4600074" y="4574708"/>
              <a:ext cx="803008" cy="849981"/>
              <a:chOff x="13796835" y="7686871"/>
              <a:chExt cx="1371628" cy="1610802"/>
            </a:xfrm>
          </p:grpSpPr>
          <p:sp>
            <p:nvSpPr>
              <p:cNvPr id="102" name="矩形 156">
                <a:extLst>
                  <a:ext uri="{FF2B5EF4-FFF2-40B4-BE49-F238E27FC236}">
                    <a16:creationId xmlns:a16="http://schemas.microsoft.com/office/drawing/2014/main" id="{5E8A7F73-7EC4-51A8-4247-3DF8568FB403}"/>
                  </a:ext>
                </a:extLst>
              </p:cNvPr>
              <p:cNvSpPr/>
              <p:nvPr/>
            </p:nvSpPr>
            <p:spPr>
              <a:xfrm>
                <a:off x="13796835" y="7686871"/>
                <a:ext cx="1371628" cy="1514174"/>
              </a:xfrm>
              <a:prstGeom prst="rect">
                <a:avLst/>
              </a:prstGeom>
              <a:solidFill>
                <a:srgbClr val="4F81BD">
                  <a:alpha val="75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78834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576679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2365019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315336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94170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4730043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5518383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6306723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91255">
                  <a:defRPr/>
                </a:pPr>
                <a:endParaRPr kumimoji="1" lang="zh-CN" altLang="en-US" sz="2329" dirty="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03" name="文本框 128">
                <a:extLst>
                  <a:ext uri="{FF2B5EF4-FFF2-40B4-BE49-F238E27FC236}">
                    <a16:creationId xmlns:a16="http://schemas.microsoft.com/office/drawing/2014/main" id="{EC67E8C3-D637-E232-CF31-864CFF3470DC}"/>
                  </a:ext>
                </a:extLst>
              </p:cNvPr>
              <p:cNvSpPr txBox="1"/>
              <p:nvPr/>
            </p:nvSpPr>
            <p:spPr>
              <a:xfrm>
                <a:off x="14234756" y="8674096"/>
                <a:ext cx="345997" cy="623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8834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76679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365019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15336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94170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30043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518383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306723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91255">
                  <a:defRPr/>
                </a:pPr>
                <a:endParaRPr kumimoji="1" lang="zh-CN" altLang="en-US" sz="1350" dirty="0">
                  <a:solidFill>
                    <a:schemeClr val="accent3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pic>
            <p:nvPicPr>
              <p:cNvPr id="104" name="图片 158">
                <a:extLst>
                  <a:ext uri="{FF2B5EF4-FFF2-40B4-BE49-F238E27FC236}">
                    <a16:creationId xmlns:a16="http://schemas.microsoft.com/office/drawing/2014/main" id="{2CDF6976-99BA-EE1F-2F27-65C8B6BBAB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484139" y="7831825"/>
                <a:ext cx="516191" cy="516189"/>
              </a:xfrm>
              <a:prstGeom prst="rect">
                <a:avLst/>
              </a:prstGeom>
            </p:spPr>
          </p:pic>
          <p:pic>
            <p:nvPicPr>
              <p:cNvPr id="105" name="图片 159">
                <a:extLst>
                  <a:ext uri="{FF2B5EF4-FFF2-40B4-BE49-F238E27FC236}">
                    <a16:creationId xmlns:a16="http://schemas.microsoft.com/office/drawing/2014/main" id="{760FDC0B-D2C3-5BE4-7D59-7203A320C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4484139" y="8348014"/>
                <a:ext cx="516191" cy="516189"/>
              </a:xfrm>
              <a:prstGeom prst="rect">
                <a:avLst/>
              </a:prstGeom>
            </p:spPr>
          </p:pic>
          <p:pic>
            <p:nvPicPr>
              <p:cNvPr id="106" name="图片 160">
                <a:extLst>
                  <a:ext uri="{FF2B5EF4-FFF2-40B4-BE49-F238E27FC236}">
                    <a16:creationId xmlns:a16="http://schemas.microsoft.com/office/drawing/2014/main" id="{23F6CF36-586C-EA09-4279-90729E8F6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967948" y="8348014"/>
                <a:ext cx="516191" cy="516189"/>
              </a:xfrm>
              <a:prstGeom prst="rect">
                <a:avLst/>
              </a:prstGeom>
            </p:spPr>
          </p:pic>
          <p:pic>
            <p:nvPicPr>
              <p:cNvPr id="107" name="图片 161">
                <a:extLst>
                  <a:ext uri="{FF2B5EF4-FFF2-40B4-BE49-F238E27FC236}">
                    <a16:creationId xmlns:a16="http://schemas.microsoft.com/office/drawing/2014/main" id="{FDB9890D-3F18-7EC5-AE45-2B051EE87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67948" y="7831825"/>
                <a:ext cx="516191" cy="516189"/>
              </a:xfrm>
              <a:prstGeom prst="rect">
                <a:avLst/>
              </a:prstGeom>
            </p:spPr>
          </p:pic>
        </p:grpSp>
        <p:grpSp>
          <p:nvGrpSpPr>
            <p:cNvPr id="108" name="组合 223">
              <a:extLst>
                <a:ext uri="{FF2B5EF4-FFF2-40B4-BE49-F238E27FC236}">
                  <a16:creationId xmlns:a16="http://schemas.microsoft.com/office/drawing/2014/main" id="{6F6BA6AE-B00C-6ACB-222C-111D83078646}"/>
                </a:ext>
              </a:extLst>
            </p:cNvPr>
            <p:cNvGrpSpPr/>
            <p:nvPr/>
          </p:nvGrpSpPr>
          <p:grpSpPr>
            <a:xfrm>
              <a:off x="3542953" y="3822909"/>
              <a:ext cx="803008" cy="903191"/>
              <a:chOff x="12316378" y="12063841"/>
              <a:chExt cx="1371628" cy="1703050"/>
            </a:xfrm>
          </p:grpSpPr>
          <p:sp>
            <p:nvSpPr>
              <p:cNvPr id="109" name="矩形 224">
                <a:extLst>
                  <a:ext uri="{FF2B5EF4-FFF2-40B4-BE49-F238E27FC236}">
                    <a16:creationId xmlns:a16="http://schemas.microsoft.com/office/drawing/2014/main" id="{C5F63496-4B94-18BE-C336-93DB9D2191BE}"/>
                  </a:ext>
                </a:extLst>
              </p:cNvPr>
              <p:cNvSpPr/>
              <p:nvPr/>
            </p:nvSpPr>
            <p:spPr>
              <a:xfrm>
                <a:off x="12316378" y="12063841"/>
                <a:ext cx="1371628" cy="1514176"/>
              </a:xfrm>
              <a:prstGeom prst="rect">
                <a:avLst/>
              </a:prstGeom>
              <a:solidFill>
                <a:srgbClr val="4F81BD">
                  <a:alpha val="50197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78834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576679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2365019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315336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94170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4730043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5518383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6306723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91255">
                  <a:defRPr/>
                </a:pPr>
                <a:endParaRPr kumimoji="1" lang="zh-CN" altLang="en-US" sz="2329" dirty="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10" name="文本框 128">
                <a:extLst>
                  <a:ext uri="{FF2B5EF4-FFF2-40B4-BE49-F238E27FC236}">
                    <a16:creationId xmlns:a16="http://schemas.microsoft.com/office/drawing/2014/main" id="{9162597C-0A13-C7E2-ED8E-2A4E2DB43C13}"/>
                  </a:ext>
                </a:extLst>
              </p:cNvPr>
              <p:cNvSpPr txBox="1"/>
              <p:nvPr/>
            </p:nvSpPr>
            <p:spPr>
              <a:xfrm>
                <a:off x="12632393" y="13146446"/>
                <a:ext cx="345997" cy="620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8834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76679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365019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15336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94170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30043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518383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306723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91255">
                  <a:defRPr/>
                </a:pPr>
                <a:endParaRPr kumimoji="1" lang="zh-CN" altLang="en-US" sz="1350" dirty="0">
                  <a:solidFill>
                    <a:schemeClr val="accent3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pic>
            <p:nvPicPr>
              <p:cNvPr id="111" name="图片 226">
                <a:extLst>
                  <a:ext uri="{FF2B5EF4-FFF2-40B4-BE49-F238E27FC236}">
                    <a16:creationId xmlns:a16="http://schemas.microsoft.com/office/drawing/2014/main" id="{15F05DD0-EA72-1472-4D3D-23681D539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493256" y="12226577"/>
                <a:ext cx="516193" cy="516193"/>
              </a:xfrm>
              <a:prstGeom prst="rect">
                <a:avLst/>
              </a:prstGeom>
            </p:spPr>
          </p:pic>
          <p:pic>
            <p:nvPicPr>
              <p:cNvPr id="112" name="图片 227">
                <a:extLst>
                  <a:ext uri="{FF2B5EF4-FFF2-40B4-BE49-F238E27FC236}">
                    <a16:creationId xmlns:a16="http://schemas.microsoft.com/office/drawing/2014/main" id="{0510F5A3-1BE1-AFD3-E3D3-0932D2A2B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3009448" y="12226579"/>
                <a:ext cx="516191" cy="516191"/>
              </a:xfrm>
              <a:prstGeom prst="rect">
                <a:avLst/>
              </a:prstGeom>
            </p:spPr>
          </p:pic>
          <p:pic>
            <p:nvPicPr>
              <p:cNvPr id="113" name="图片 228">
                <a:extLst>
                  <a:ext uri="{FF2B5EF4-FFF2-40B4-BE49-F238E27FC236}">
                    <a16:creationId xmlns:a16="http://schemas.microsoft.com/office/drawing/2014/main" id="{ECAED0F2-B6B0-CBEE-3947-7F4CE5F41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009448" y="12742770"/>
                <a:ext cx="516191" cy="516191"/>
              </a:xfrm>
              <a:prstGeom prst="rect">
                <a:avLst/>
              </a:prstGeom>
            </p:spPr>
          </p:pic>
          <p:pic>
            <p:nvPicPr>
              <p:cNvPr id="114" name="图片 229">
                <a:extLst>
                  <a:ext uri="{FF2B5EF4-FFF2-40B4-BE49-F238E27FC236}">
                    <a16:creationId xmlns:a16="http://schemas.microsoft.com/office/drawing/2014/main" id="{33528A3E-CB61-BA39-3C0B-5B63FA571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493258" y="12742770"/>
                <a:ext cx="516191" cy="516191"/>
              </a:xfrm>
              <a:prstGeom prst="rect">
                <a:avLst/>
              </a:prstGeom>
            </p:spPr>
          </p:pic>
        </p:grpSp>
        <p:grpSp>
          <p:nvGrpSpPr>
            <p:cNvPr id="115" name="组合 230">
              <a:extLst>
                <a:ext uri="{FF2B5EF4-FFF2-40B4-BE49-F238E27FC236}">
                  <a16:creationId xmlns:a16="http://schemas.microsoft.com/office/drawing/2014/main" id="{AAC1B2AB-D111-894E-8190-1752BD62F70D}"/>
                </a:ext>
              </a:extLst>
            </p:cNvPr>
            <p:cNvGrpSpPr/>
            <p:nvPr/>
          </p:nvGrpSpPr>
          <p:grpSpPr>
            <a:xfrm>
              <a:off x="3646959" y="4707535"/>
              <a:ext cx="803008" cy="976698"/>
              <a:chOff x="14317810" y="11911798"/>
              <a:chExt cx="1371627" cy="1837376"/>
            </a:xfrm>
          </p:grpSpPr>
          <p:sp>
            <p:nvSpPr>
              <p:cNvPr id="116" name="矩形 231">
                <a:extLst>
                  <a:ext uri="{FF2B5EF4-FFF2-40B4-BE49-F238E27FC236}">
                    <a16:creationId xmlns:a16="http://schemas.microsoft.com/office/drawing/2014/main" id="{D10282B8-DA88-9CE5-3DD1-E5CB46ADB9F2}"/>
                  </a:ext>
                </a:extLst>
              </p:cNvPr>
              <p:cNvSpPr/>
              <p:nvPr/>
            </p:nvSpPr>
            <p:spPr>
              <a:xfrm>
                <a:off x="14317810" y="11911798"/>
                <a:ext cx="1371627" cy="1514174"/>
              </a:xfrm>
              <a:prstGeom prst="rect">
                <a:avLst/>
              </a:prstGeom>
              <a:solidFill>
                <a:srgbClr val="4F81BD">
                  <a:alpha val="85334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78834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576679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2365019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315336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94170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4730043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5518383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6306723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91255">
                  <a:defRPr/>
                </a:pPr>
                <a:endParaRPr kumimoji="1" lang="zh-CN" altLang="en-US" sz="2329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17" name="文本框 128">
                <a:extLst>
                  <a:ext uri="{FF2B5EF4-FFF2-40B4-BE49-F238E27FC236}">
                    <a16:creationId xmlns:a16="http://schemas.microsoft.com/office/drawing/2014/main" id="{CD314E39-A3F0-AE4F-88B6-5D11A94BAAD2}"/>
                  </a:ext>
                </a:extLst>
              </p:cNvPr>
              <p:cNvSpPr txBox="1"/>
              <p:nvPr/>
            </p:nvSpPr>
            <p:spPr>
              <a:xfrm>
                <a:off x="14697043" y="13130171"/>
                <a:ext cx="345997" cy="6190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8834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76679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365019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15336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94170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30043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518383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306723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91255">
                  <a:defRPr/>
                </a:pPr>
                <a:endParaRPr kumimoji="1" lang="zh-CN" altLang="en-US" sz="1350" dirty="0">
                  <a:solidFill>
                    <a:schemeClr val="accent3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pic>
            <p:nvPicPr>
              <p:cNvPr id="118" name="图片 233">
                <a:extLst>
                  <a:ext uri="{FF2B5EF4-FFF2-40B4-BE49-F238E27FC236}">
                    <a16:creationId xmlns:a16="http://schemas.microsoft.com/office/drawing/2014/main" id="{AED79BF0-71E3-4B98-AD61-52F0165C7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482649" y="12058182"/>
                <a:ext cx="516190" cy="516192"/>
              </a:xfrm>
              <a:prstGeom prst="rect">
                <a:avLst/>
              </a:prstGeom>
            </p:spPr>
          </p:pic>
          <p:pic>
            <p:nvPicPr>
              <p:cNvPr id="119" name="图片 234">
                <a:extLst>
                  <a:ext uri="{FF2B5EF4-FFF2-40B4-BE49-F238E27FC236}">
                    <a16:creationId xmlns:a16="http://schemas.microsoft.com/office/drawing/2014/main" id="{344F1087-3AED-FC84-E823-1244B7358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482649" y="12574372"/>
                <a:ext cx="516188" cy="516190"/>
              </a:xfrm>
              <a:prstGeom prst="rect">
                <a:avLst/>
              </a:prstGeom>
            </p:spPr>
          </p:pic>
          <p:pic>
            <p:nvPicPr>
              <p:cNvPr id="120" name="图片 235">
                <a:extLst>
                  <a:ext uri="{FF2B5EF4-FFF2-40B4-BE49-F238E27FC236}">
                    <a16:creationId xmlns:a16="http://schemas.microsoft.com/office/drawing/2014/main" id="{93E39FBA-3334-237D-9BCC-92BF7C1A9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998839" y="12574372"/>
                <a:ext cx="516190" cy="516192"/>
              </a:xfrm>
              <a:prstGeom prst="rect">
                <a:avLst/>
              </a:prstGeom>
            </p:spPr>
          </p:pic>
          <p:pic>
            <p:nvPicPr>
              <p:cNvPr id="121" name="图片 236">
                <a:extLst>
                  <a:ext uri="{FF2B5EF4-FFF2-40B4-BE49-F238E27FC236}">
                    <a16:creationId xmlns:a16="http://schemas.microsoft.com/office/drawing/2014/main" id="{7A6EEE13-D707-2307-D23A-8D8B87EAB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4998839" y="12058182"/>
                <a:ext cx="516190" cy="516192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圆角矩形 126">
                <a:extLst>
                  <a:ext uri="{FF2B5EF4-FFF2-40B4-BE49-F238E27FC236}">
                    <a16:creationId xmlns:a16="http://schemas.microsoft.com/office/drawing/2014/main" id="{929C19CB-8DC1-ED0D-8E00-E9FB0E6A2935}"/>
                  </a:ext>
                </a:extLst>
              </p:cNvPr>
              <p:cNvSpPr/>
              <p:nvPr/>
            </p:nvSpPr>
            <p:spPr>
              <a:xfrm>
                <a:off x="3096986" y="843726"/>
                <a:ext cx="2113554" cy="321641"/>
              </a:xfrm>
              <a:prstGeom prst="roundRect">
                <a:avLst/>
              </a:prstGeom>
              <a:solidFill>
                <a:srgbClr val="9BBB5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91026">
                  <a:defRPr/>
                </a:pPr>
                <a:r>
                  <a:rPr lang="en-US" altLang="zh-CN" sz="1400" b="0" dirty="0"/>
                  <a:t>Auxiliary Domain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endParaRPr kumimoji="1" lang="en-US" altLang="zh-CN" sz="1350" kern="0" dirty="0"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27" name="圆角矩形 126">
                <a:extLst>
                  <a:ext uri="{FF2B5EF4-FFF2-40B4-BE49-F238E27FC236}">
                    <a16:creationId xmlns:a16="http://schemas.microsoft.com/office/drawing/2014/main" id="{929C19CB-8DC1-ED0D-8E00-E9FB0E6A29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986" y="843726"/>
                <a:ext cx="2113554" cy="321641"/>
              </a:xfrm>
              <a:prstGeom prst="roundRect">
                <a:avLst/>
              </a:prstGeom>
              <a:blipFill>
                <a:blip r:embed="rId31"/>
                <a:stretch>
                  <a:fillRect b="-19231"/>
                </a:stretch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Right Brace 129">
            <a:extLst>
              <a:ext uri="{FF2B5EF4-FFF2-40B4-BE49-F238E27FC236}">
                <a16:creationId xmlns:a16="http://schemas.microsoft.com/office/drawing/2014/main" id="{52095F35-15C7-3699-7F8A-96AEC6E3D167}"/>
              </a:ext>
            </a:extLst>
          </p:cNvPr>
          <p:cNvSpPr/>
          <p:nvPr/>
        </p:nvSpPr>
        <p:spPr>
          <a:xfrm rot="5400000">
            <a:off x="4977378" y="1343864"/>
            <a:ext cx="180760" cy="326843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0FD95CA-056E-BD78-BC70-1608586B755E}"/>
              </a:ext>
            </a:extLst>
          </p:cNvPr>
          <p:cNvSpPr txBox="1"/>
          <p:nvPr/>
        </p:nvSpPr>
        <p:spPr>
          <a:xfrm>
            <a:off x="1530545" y="2761336"/>
            <a:ext cx="4432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labeled</a:t>
            </a:r>
            <a:endParaRPr lang="en-CN" sz="160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1C945E7-4BD5-C95F-9E77-2577D4D7F660}"/>
              </a:ext>
            </a:extLst>
          </p:cNvPr>
          <p:cNvSpPr txBox="1"/>
          <p:nvPr/>
        </p:nvSpPr>
        <p:spPr>
          <a:xfrm>
            <a:off x="4536938" y="3052133"/>
            <a:ext cx="12157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unlabeled</a:t>
            </a:r>
            <a:endParaRPr lang="en-CN" sz="1600" dirty="0"/>
          </a:p>
        </p:txBody>
      </p:sp>
    </p:spTree>
    <p:extLst>
      <p:ext uri="{BB962C8B-B14F-4D97-AF65-F5344CB8AC3E}">
        <p14:creationId xmlns:p14="http://schemas.microsoft.com/office/powerpoint/2010/main" val="3964709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Optimal Transport for Domain Adaptation </a:t>
            </a:r>
            <a:r>
              <a:rPr lang="en-US" altLang="zh-CN" sz="2000" dirty="0"/>
              <a:t>(</a:t>
            </a:r>
            <a:r>
              <a:rPr lang="en-US" altLang="zh-CN" sz="2000" dirty="0" err="1"/>
              <a:t>Courty</a:t>
            </a:r>
            <a:r>
              <a:rPr lang="en-US" altLang="zh-CN" sz="2000" dirty="0"/>
              <a:t> 2016)</a:t>
            </a:r>
            <a:endParaRPr lang="en-US" altLang="zh-CN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98EAD-2A02-35AD-5CDA-B19C63385E6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内容占位符 1">
                <a:extLst>
                  <a:ext uri="{FF2B5EF4-FFF2-40B4-BE49-F238E27FC236}">
                    <a16:creationId xmlns:a16="http://schemas.microsoft.com/office/drawing/2014/main" id="{2D6AD882-6F81-1613-5F12-F56B331D56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18905" y="971550"/>
                <a:ext cx="9462905" cy="40892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Arial" panose="020B0604020202020204" pitchFamily="34" charset="0"/>
                  <a:buChar char="•"/>
                </a:pPr>
                <a:endParaRPr kumimoji="1" lang="en" altLang="zh-CN" sz="2200" b="1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/>
                  <a:t>Find optimal mapping T by solving the Kantorovich relaxation of optimal transport  </a:t>
                </a:r>
                <a14:m>
                  <m:oMath xmlns:m="http://schemas.openxmlformats.org/officeDocument/2006/math">
                    <m:r>
                      <a:rPr kumimoji="1" lang="en-US" altLang="zh-CN" sz="22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en" altLang="zh-CN" sz="2200" dirty="0"/>
              </a:p>
            </p:txBody>
          </p:sp>
        </mc:Choice>
        <mc:Fallback xmlns="">
          <p:sp>
            <p:nvSpPr>
              <p:cNvPr id="72" name="内容占位符 1">
                <a:extLst>
                  <a:ext uri="{FF2B5EF4-FFF2-40B4-BE49-F238E27FC236}">
                    <a16:creationId xmlns:a16="http://schemas.microsoft.com/office/drawing/2014/main" id="{2D6AD882-6F81-1613-5F12-F56B331D5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8905" y="971550"/>
                <a:ext cx="9462905" cy="40892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1B1A391F-CC44-778D-BCEF-A051CD1D6530}"/>
              </a:ext>
            </a:extLst>
          </p:cNvPr>
          <p:cNvGrpSpPr/>
          <p:nvPr/>
        </p:nvGrpSpPr>
        <p:grpSpPr>
          <a:xfrm>
            <a:off x="796532" y="2692115"/>
            <a:ext cx="6771912" cy="2236127"/>
            <a:chOff x="264097" y="2530065"/>
            <a:chExt cx="6771912" cy="2236127"/>
          </a:xfrm>
        </p:grpSpPr>
        <p:pic>
          <p:nvPicPr>
            <p:cNvPr id="18" name="图片 1">
              <a:extLst>
                <a:ext uri="{FF2B5EF4-FFF2-40B4-BE49-F238E27FC236}">
                  <a16:creationId xmlns:a16="http://schemas.microsoft.com/office/drawing/2014/main" id="{E86E347A-E81E-AA8F-005D-24562C22F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18" t="6682" r="1" b="11871"/>
            <a:stretch/>
          </p:blipFill>
          <p:spPr>
            <a:xfrm>
              <a:off x="264097" y="2530065"/>
              <a:ext cx="6771912" cy="22361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C15BC434-7191-3FA6-D8E5-2FEDEA43E7A0}"/>
                    </a:ext>
                  </a:extLst>
                </p:cNvPr>
                <p:cNvSpPr txBox="1"/>
                <p:nvPr/>
              </p:nvSpPr>
              <p:spPr>
                <a:xfrm>
                  <a:off x="6182894" y="4084345"/>
                  <a:ext cx="358576" cy="369332"/>
                </a:xfrm>
                <a:prstGeom prst="rect">
                  <a:avLst/>
                </a:prstGeom>
                <a:solidFill>
                  <a:srgbClr val="E6C5C0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𝜸</m:t>
                            </m:r>
                          </m:e>
                          <m:sub>
                            <m:r>
                              <a:rPr kumimoji="1" lang="en-US" altLang="zh-CN" sz="18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C15BC434-7191-3FA6-D8E5-2FEDEA43E7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2894" y="4084345"/>
                  <a:ext cx="358576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10345" b="-6667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内容占位符 1">
                <a:extLst>
                  <a:ext uri="{FF2B5EF4-FFF2-40B4-BE49-F238E27FC236}">
                    <a16:creationId xmlns:a16="http://schemas.microsoft.com/office/drawing/2014/main" id="{A6ED59E7-3130-6FC1-7367-FAA6FF0E61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38686" y="4300227"/>
                <a:ext cx="5918797" cy="43614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Arial" panose="020B0604020202020204" pitchFamily="34" charset="0"/>
                  <a:buChar char="•"/>
                </a:pPr>
                <a:endParaRPr kumimoji="1" lang="en" altLang="zh-CN" sz="2200" b="1" dirty="0"/>
              </a:p>
              <a:p>
                <a:pPr lvl="1">
                  <a:buFont typeface="Arial" panose="020B0604020202020204" pitchFamily="34" charset="0"/>
                  <a:buChar char="•"/>
                </a:pPr>
                <a:endParaRPr kumimoji="1" lang="en-US" altLang="zh-CN" sz="2200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/>
                  <a:t>Train model using transported source data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2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zh-CN" sz="220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sz="22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2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kumimoji="1" lang="en-US" altLang="zh-CN" sz="2200" i="1" dirty="0" err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22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zh-CN" sz="2200" dirty="0"/>
                  <a:t>and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2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kumimoji="1" lang="en-US" altLang="zh-CN" sz="22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kumimoji="1" lang="en" altLang="zh-CN" sz="2200" dirty="0"/>
              </a:p>
              <a:p>
                <a:pPr lvl="1">
                  <a:buFont typeface="Arial" panose="020B0604020202020204" pitchFamily="34" charset="0"/>
                  <a:buChar char="•"/>
                </a:pPr>
                <a:endParaRPr kumimoji="1" lang="en" altLang="zh-CN" sz="2200" dirty="0"/>
              </a:p>
            </p:txBody>
          </p:sp>
        </mc:Choice>
        <mc:Fallback xmlns="">
          <p:sp>
            <p:nvSpPr>
              <p:cNvPr id="73" name="内容占位符 1">
                <a:extLst>
                  <a:ext uri="{FF2B5EF4-FFF2-40B4-BE49-F238E27FC236}">
                    <a16:creationId xmlns:a16="http://schemas.microsoft.com/office/drawing/2014/main" id="{A6ED59E7-3130-6FC1-7367-FAA6FF0E6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8686" y="4300227"/>
                <a:ext cx="5918797" cy="43614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文本框 63">
            <a:extLst>
              <a:ext uri="{FF2B5EF4-FFF2-40B4-BE49-F238E27FC236}">
                <a16:creationId xmlns:a16="http://schemas.microsoft.com/office/drawing/2014/main" id="{F778667B-5B75-B6DB-DBA0-38F27FF17631}"/>
              </a:ext>
            </a:extLst>
          </p:cNvPr>
          <p:cNvSpPr txBox="1"/>
          <p:nvPr/>
        </p:nvSpPr>
        <p:spPr>
          <a:xfrm>
            <a:off x="5918133" y="4946182"/>
            <a:ext cx="2956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highlight>
                  <a:srgbClr val="E3F2ED"/>
                </a:highlight>
              </a:rPr>
              <a:t>Strong theoretical guarantee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highlight>
                  <a:srgbClr val="E3F2ED"/>
                </a:highlight>
              </a:rPr>
              <a:t>Good practical performance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highlight>
                  <a:srgbClr val="E3F2ED"/>
                </a:highlight>
              </a:rPr>
              <a:t>efficiency</a:t>
            </a:r>
            <a:endParaRPr kumimoji="1" lang="zh-CN" altLang="en-US" sz="1600" dirty="0">
              <a:highlight>
                <a:srgbClr val="E3F2ED"/>
              </a:highlight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C93A4DA-3C48-1B8A-8F10-BB4E08D455E9}"/>
              </a:ext>
            </a:extLst>
          </p:cNvPr>
          <p:cNvGrpSpPr/>
          <p:nvPr/>
        </p:nvGrpSpPr>
        <p:grpSpPr>
          <a:xfrm>
            <a:off x="2107991" y="1876379"/>
            <a:ext cx="3520436" cy="1405613"/>
            <a:chOff x="5838830" y="1915329"/>
            <a:chExt cx="3520436" cy="1405613"/>
          </a:xfrm>
        </p:grpSpPr>
        <p:pic>
          <p:nvPicPr>
            <p:cNvPr id="62" name="图片 4">
              <a:extLst>
                <a:ext uri="{FF2B5EF4-FFF2-40B4-BE49-F238E27FC236}">
                  <a16:creationId xmlns:a16="http://schemas.microsoft.com/office/drawing/2014/main" id="{498FDE97-64B3-6CB7-8410-7C55F0021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38830" y="1915329"/>
              <a:ext cx="3319458" cy="5847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本框 8">
                  <a:extLst>
                    <a:ext uri="{FF2B5EF4-FFF2-40B4-BE49-F238E27FC236}">
                      <a16:creationId xmlns:a16="http://schemas.microsoft.com/office/drawing/2014/main" id="{DD615429-1518-1244-9FD1-FADA0A92EB24}"/>
                    </a:ext>
                  </a:extLst>
                </p:cNvPr>
                <p:cNvSpPr txBox="1"/>
                <p:nvPr/>
              </p:nvSpPr>
              <p:spPr>
                <a:xfrm>
                  <a:off x="6405928" y="2736167"/>
                  <a:ext cx="202052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600" dirty="0">
                      <a:solidFill>
                        <a:srgbClr val="643271"/>
                      </a:solidFill>
                    </a:rPr>
                    <a:t>Cost function between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solidFill>
                        <a:srgbClr val="643271"/>
                      </a:solidFill>
                    </a:rPr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solidFill>
                        <a:srgbClr val="643271"/>
                      </a:solidFill>
                    </a:rPr>
                    <a:t> </a:t>
                  </a:r>
                  <a:endParaRPr kumimoji="1" lang="zh-CN" altLang="en-US" sz="1600" dirty="0">
                    <a:solidFill>
                      <a:srgbClr val="64327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文本框 8">
                  <a:extLst>
                    <a:ext uri="{FF2B5EF4-FFF2-40B4-BE49-F238E27FC236}">
                      <a16:creationId xmlns:a16="http://schemas.microsoft.com/office/drawing/2014/main" id="{DD615429-1518-1244-9FD1-FADA0A92EB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5928" y="2736167"/>
                  <a:ext cx="2020526" cy="584775"/>
                </a:xfrm>
                <a:prstGeom prst="rect">
                  <a:avLst/>
                </a:prstGeom>
                <a:blipFill>
                  <a:blip r:embed="rId8"/>
                  <a:stretch>
                    <a:fillRect l="-1250" t="-2128" b="-10638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直线箭头连接符 10">
              <a:extLst>
                <a:ext uri="{FF2B5EF4-FFF2-40B4-BE49-F238E27FC236}">
                  <a16:creationId xmlns:a16="http://schemas.microsoft.com/office/drawing/2014/main" id="{07571669-BBE1-2BD4-2CBD-070066EE63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7231" y="2495056"/>
              <a:ext cx="128490" cy="256691"/>
            </a:xfrm>
            <a:prstGeom prst="straightConnector1">
              <a:avLst/>
            </a:prstGeom>
            <a:ln w="19050">
              <a:solidFill>
                <a:srgbClr val="64327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文本框 15">
              <a:extLst>
                <a:ext uri="{FF2B5EF4-FFF2-40B4-BE49-F238E27FC236}">
                  <a16:creationId xmlns:a16="http://schemas.microsoft.com/office/drawing/2014/main" id="{7D43FD98-BD2B-7AAE-0CEE-B3CC8617CF1F}"/>
                </a:ext>
              </a:extLst>
            </p:cNvPr>
            <p:cNvSpPr txBox="1"/>
            <p:nvPr/>
          </p:nvSpPr>
          <p:spPr>
            <a:xfrm>
              <a:off x="8127270" y="2671613"/>
              <a:ext cx="12319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CN" sz="1600" dirty="0">
                  <a:solidFill>
                    <a:srgbClr val="643271"/>
                  </a:solidFill>
                </a:rPr>
                <a:t>E</a:t>
              </a:r>
              <a:r>
                <a:rPr lang="en" altLang="zh-CN" sz="1600" dirty="0">
                  <a:solidFill>
                    <a:srgbClr val="643271"/>
                  </a:solidFill>
                  <a:effectLst/>
                </a:rPr>
                <a:t>ntropy </a:t>
              </a:r>
              <a:r>
                <a:rPr lang="en" altLang="zh-CN" sz="1600" dirty="0" err="1">
                  <a:solidFill>
                    <a:srgbClr val="643271"/>
                  </a:solidFill>
                  <a:effectLst/>
                </a:rPr>
                <a:t>regularizer</a:t>
              </a:r>
              <a:endParaRPr lang="en" altLang="zh-CN" sz="1600" dirty="0">
                <a:solidFill>
                  <a:srgbClr val="643271"/>
                </a:solidFill>
                <a:effectLst/>
              </a:endParaRPr>
            </a:p>
          </p:txBody>
        </p:sp>
        <p:cxnSp>
          <p:nvCxnSpPr>
            <p:cNvPr id="74" name="直线箭头连接符 10">
              <a:extLst>
                <a:ext uri="{FF2B5EF4-FFF2-40B4-BE49-F238E27FC236}">
                  <a16:creationId xmlns:a16="http://schemas.microsoft.com/office/drawing/2014/main" id="{AFCB7206-F7A0-65BE-396D-50EE22E6D7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01063" y="2495056"/>
              <a:ext cx="116316" cy="176557"/>
            </a:xfrm>
            <a:prstGeom prst="straightConnector1">
              <a:avLst/>
            </a:prstGeom>
            <a:ln w="19050">
              <a:solidFill>
                <a:srgbClr val="64327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FCA9C67-6BB0-79F7-1E1B-3E483B2DFB5D}"/>
                  </a:ext>
                </a:extLst>
              </p:cNvPr>
              <p:cNvSpPr txBox="1"/>
              <p:nvPr/>
            </p:nvSpPr>
            <p:spPr>
              <a:xfrm>
                <a:off x="5427449" y="1918535"/>
                <a:ext cx="3414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i="1" dirty="0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kumimoji="1" lang="en-US" altLang="zh-CN" sz="1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800" i="1" dirty="0" err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zh-CN" sz="1800" i="1" dirty="0" err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CN" sz="1800" b="0" i="1" dirty="0" smtClean="0">
                          <a:latin typeface="Cambria Math" panose="02040503050406030204" pitchFamily="18" charset="0"/>
                        </a:rPr>
                        <m:t>diag</m:t>
                      </m:r>
                      <m:r>
                        <a:rPr kumimoji="1" lang="en-US" altLang="zh-CN" sz="1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1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18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b>
                                  <m:r>
                                    <a:rPr kumimoji="1" lang="en-US" altLang="zh-CN" sz="18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kumimoji="1" lang="en-US" altLang="zh-CN" sz="18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18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kumimoji="1" lang="en-US" altLang="zh-CN" sz="1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1" lang="en-US" altLang="zh-CN" sz="1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sz="1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1800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kumimoji="1" lang="en-US" altLang="zh-CN" sz="18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FCA9C67-6BB0-79F7-1E1B-3E483B2DF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449" y="1918535"/>
                <a:ext cx="3414011" cy="369332"/>
              </a:xfrm>
              <a:prstGeom prst="rect">
                <a:avLst/>
              </a:prstGeom>
              <a:blipFill>
                <a:blip r:embed="rId9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CFB8CB9E-D7E0-A56F-4091-C2D1D0D23162}"/>
              </a:ext>
            </a:extLst>
          </p:cNvPr>
          <p:cNvSpPr txBox="1"/>
          <p:nvPr/>
        </p:nvSpPr>
        <p:spPr>
          <a:xfrm>
            <a:off x="409254" y="6173167"/>
            <a:ext cx="79584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14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N. </a:t>
            </a:r>
            <a:r>
              <a:rPr kumimoji="1" lang="en-US" altLang="zh-CN" sz="1400" dirty="0" err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Courty</a:t>
            </a:r>
            <a:r>
              <a:rPr kumimoji="1" lang="en-US" altLang="zh-CN" sz="14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 R. </a:t>
            </a:r>
            <a:r>
              <a:rPr kumimoji="1" lang="en-US" altLang="zh-CN" sz="1400" dirty="0" err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Flamary</a:t>
            </a:r>
            <a:r>
              <a:rPr kumimoji="1" lang="en-US" altLang="zh-CN" sz="14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 D. </a:t>
            </a:r>
            <a:r>
              <a:rPr kumimoji="1" lang="en-US" altLang="zh-CN" sz="1400" dirty="0" err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Tuia</a:t>
            </a:r>
            <a:r>
              <a:rPr kumimoji="1" lang="en-US" altLang="zh-CN" sz="14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 and A. </a:t>
            </a:r>
            <a:r>
              <a:rPr kumimoji="1" lang="en-US" altLang="zh-CN" sz="1400" dirty="0" err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Rakotomamonjy</a:t>
            </a:r>
            <a:r>
              <a:rPr kumimoji="1" lang="en-US" altLang="zh-CN" sz="14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 “Optimal transport for domain adaptation,” 2016.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4F4E4DA-86C0-AB0A-1016-353EE09F01F9}"/>
                  </a:ext>
                </a:extLst>
              </p:cNvPr>
              <p:cNvSpPr txBox="1"/>
              <p:nvPr/>
            </p:nvSpPr>
            <p:spPr>
              <a:xfrm>
                <a:off x="118846" y="901504"/>
                <a:ext cx="481488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200" b="0" dirty="0"/>
                  <a:t>Given feature distributions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zh-CN" sz="220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CN" sz="22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4F4E4DA-86C0-AB0A-1016-353EE09F0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46" y="901504"/>
                <a:ext cx="4814888" cy="430887"/>
              </a:xfrm>
              <a:prstGeom prst="rect">
                <a:avLst/>
              </a:prstGeom>
              <a:blipFill>
                <a:blip r:embed="rId10"/>
                <a:stretch>
                  <a:fillRect l="-1579" t="-11429" b="-2571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55F935-BA8F-29E9-5801-797340431853}"/>
                  </a:ext>
                </a:extLst>
              </p:cNvPr>
              <p:cNvSpPr txBox="1"/>
              <p:nvPr/>
            </p:nvSpPr>
            <p:spPr>
              <a:xfrm>
                <a:off x="-1634611" y="2747297"/>
                <a:ext cx="1526205" cy="406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i="1" dirty="0" smtClean="0">
                          <a:latin typeface="Cambria Math" panose="02040503050406030204" pitchFamily="18" charset="0"/>
                        </a:rPr>
                        <m:t>﻿</m:t>
                      </m:r>
                      <m:sSub>
                        <m:sSubPr>
                          <m:ctrlPr>
                            <a:rPr lang="en-CN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N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CN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CN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N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N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CN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CN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CN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CN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N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CN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55F935-BA8F-29E9-5801-797340431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34611" y="2747297"/>
                <a:ext cx="1526205" cy="406906"/>
              </a:xfrm>
              <a:prstGeom prst="rect">
                <a:avLst/>
              </a:prstGeom>
              <a:blipFill>
                <a:blip r:embed="rId11"/>
                <a:stretch>
                  <a:fillRect t="-3030" b="-121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2561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Continuous Domain Optimal Transport </a:t>
            </a:r>
            <a:r>
              <a:rPr lang="en-US" altLang="zh-CN" sz="2000" dirty="0"/>
              <a:t>(</a:t>
            </a:r>
            <a:r>
              <a:rPr lang="en-US" sz="2000" dirty="0" err="1">
                <a:effectLst/>
              </a:rPr>
              <a:t>Ortiz-Jiménez</a:t>
            </a:r>
            <a:r>
              <a:rPr lang="en-US" sz="2000" dirty="0"/>
              <a:t> </a:t>
            </a:r>
            <a:r>
              <a:rPr lang="en-US" sz="2000" dirty="0">
                <a:effectLst/>
              </a:rPr>
              <a:t>2020)</a:t>
            </a:r>
            <a:endParaRPr lang="en-US" altLang="zh-CN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内容占位符 1">
                <a:extLst>
                  <a:ext uri="{FF2B5EF4-FFF2-40B4-BE49-F238E27FC236}">
                    <a16:creationId xmlns:a16="http://schemas.microsoft.com/office/drawing/2014/main" id="{2D6AD882-6F81-1613-5F12-F56B331D56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18905" y="904690"/>
                <a:ext cx="9462905" cy="41561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kumimoji="1" lang="en-US" altLang="zh-CN" sz="2400" dirty="0"/>
                  <a:t>Given N+1 distributions: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 …,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kumimoji="1" lang="en-US" altLang="zh-CN" sz="2400" dirty="0"/>
              </a:p>
              <a:p>
                <a:pPr lvl="1">
                  <a:buFont typeface="Arial" panose="020B0604020202020204" pitchFamily="34" charset="0"/>
                  <a:buChar char="•"/>
                </a:pPr>
                <a:endParaRPr kumimoji="1" lang="en" altLang="zh-CN" sz="2000" dirty="0"/>
              </a:p>
            </p:txBody>
          </p:sp>
        </mc:Choice>
        <mc:Fallback xmlns="">
          <p:sp>
            <p:nvSpPr>
              <p:cNvPr id="72" name="内容占位符 1">
                <a:extLst>
                  <a:ext uri="{FF2B5EF4-FFF2-40B4-BE49-F238E27FC236}">
                    <a16:creationId xmlns:a16="http://schemas.microsoft.com/office/drawing/2014/main" id="{2D6AD882-6F81-1613-5F12-F56B331D5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8905" y="904690"/>
                <a:ext cx="9462905" cy="4156136"/>
              </a:xfrm>
              <a:prstGeom prst="rect">
                <a:avLst/>
              </a:prstGeom>
              <a:blipFill>
                <a:blip r:embed="rId3"/>
                <a:stretch>
                  <a:fillRect t="-9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内容占位符 1">
                <a:extLst>
                  <a:ext uri="{FF2B5EF4-FFF2-40B4-BE49-F238E27FC236}">
                    <a16:creationId xmlns:a16="http://schemas.microsoft.com/office/drawing/2014/main" id="{A6ED59E7-3130-6FC1-7367-FAA6FF0E61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18905" y="3779525"/>
                <a:ext cx="6758190" cy="43614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Arial" panose="020B0604020202020204" pitchFamily="34" charset="0"/>
                  <a:buChar char="•"/>
                </a:pPr>
                <a:endParaRPr kumimoji="1" lang="en" altLang="zh-CN" sz="2000" b="1" dirty="0"/>
              </a:p>
              <a:p>
                <a:pPr lvl="1">
                  <a:buFont typeface="Arial" panose="020B0604020202020204" pitchFamily="34" charset="0"/>
                  <a:buChar char="•"/>
                </a:pPr>
                <a:endParaRPr kumimoji="1" lang="en-US" altLang="zh-CN" sz="2400" dirty="0"/>
              </a:p>
              <a:p>
                <a:pPr marL="457200" lvl="1" indent="0">
                  <a:buNone/>
                </a:pPr>
                <a:r>
                  <a:rPr kumimoji="1" lang="en-US" altLang="zh-CN" sz="2400" dirty="0"/>
                  <a:t>Train model using transported source data </a:t>
                </a:r>
                <a14:m>
                  <m:oMath xmlns:m="http://schemas.openxmlformats.org/officeDocument/2006/math">
                    <m:r>
                      <a:rPr kumimoji="1" lang="en-US" altLang="zh-CN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sSub>
                          <m:sSubPr>
                            <m:ctrlPr>
                              <a:rPr kumimoji="1"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dirty="0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kumimoji="1" lang="en-US" altLang="zh-CN" sz="24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kumimoji="1" lang="en-US" altLang="zh-CN" sz="24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sub>
                    </m:sSub>
                    <m:r>
                      <a:rPr kumimoji="1" lang="en-US" altLang="zh-CN" sz="2400" i="1" dirty="0">
                        <a:latin typeface="Cambria Math" panose="02040503050406030204" pitchFamily="18" charset="0"/>
                      </a:rPr>
                      <m:t>∘</m:t>
                    </m:r>
                    <m:r>
                      <a:rPr kumimoji="1" lang="en-US" altLang="zh-CN" sz="2400" b="0" i="1" dirty="0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kumimoji="1" lang="en-US" altLang="zh-CN" sz="2400" i="1" dirty="0">
                        <a:latin typeface="Cambria Math" panose="02040503050406030204" pitchFamily="18" charset="0"/>
                      </a:rPr>
                      <m:t>∘</m:t>
                    </m:r>
                    <m:sSub>
                      <m:sSubPr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sSub>
                          <m:sSubPr>
                            <m:ctrlPr>
                              <a:rPr kumimoji="1"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dirty="0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kumimoji="1" lang="en-US" altLang="zh-CN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kumimoji="1" lang="en-US" altLang="zh-CN" sz="2400" b="0" i="1" dirty="0" smtClean="0">
                        <a:latin typeface="Cambria Math" panose="02040503050406030204" pitchFamily="18" charset="0"/>
                      </a:rPr>
                      <m:t>∘</m:t>
                    </m:r>
                    <m:sSub>
                      <m:sSubPr>
                        <m:ctrlP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 dirty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sSub>
                          <m:sSubPr>
                            <m:ctrlPr>
                              <a:rPr kumimoji="1"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i="1" dirty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kumimoji="1" lang="en-US" altLang="zh-CN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sz="24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 dirty="0" err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zh-CN" sz="2400" i="1" dirty="0" err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zh-CN" sz="2400" dirty="0"/>
                  <a:t>and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kumimoji="1" lang="en" altLang="zh-CN" sz="2000" dirty="0"/>
              </a:p>
              <a:p>
                <a:pPr lvl="1">
                  <a:buFont typeface="Arial" panose="020B0604020202020204" pitchFamily="34" charset="0"/>
                  <a:buChar char="•"/>
                </a:pPr>
                <a:endParaRPr kumimoji="1" lang="en" altLang="zh-CN" sz="2000" dirty="0"/>
              </a:p>
            </p:txBody>
          </p:sp>
        </mc:Choice>
        <mc:Fallback xmlns="">
          <p:sp>
            <p:nvSpPr>
              <p:cNvPr id="73" name="内容占位符 1">
                <a:extLst>
                  <a:ext uri="{FF2B5EF4-FFF2-40B4-BE49-F238E27FC236}">
                    <a16:creationId xmlns:a16="http://schemas.microsoft.com/office/drawing/2014/main" id="{A6ED59E7-3130-6FC1-7367-FAA6FF0E6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8905" y="3779525"/>
                <a:ext cx="6758190" cy="43614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CFB8CB9E-D7E0-A56F-4091-C2D1D0D23162}"/>
              </a:ext>
            </a:extLst>
          </p:cNvPr>
          <p:cNvSpPr txBox="1"/>
          <p:nvPr/>
        </p:nvSpPr>
        <p:spPr>
          <a:xfrm>
            <a:off x="210154" y="5798934"/>
            <a:ext cx="79584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effectLst/>
              </a:rPr>
              <a:t>G. </a:t>
            </a:r>
            <a:r>
              <a:rPr lang="en-US" sz="1400" i="1" dirty="0" err="1">
                <a:effectLst/>
              </a:rPr>
              <a:t>Ortiz-Jiménez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t>, M. El </a:t>
            </a:r>
            <a:r>
              <a:rPr kumimoji="1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t>Gheche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t>, E. </a:t>
            </a:r>
            <a:r>
              <a:rPr kumimoji="1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t>Simou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t>, H. P. </a:t>
            </a:r>
            <a:r>
              <a:rPr lang="en-US" sz="1400" i="1" dirty="0" err="1">
                <a:effectLst/>
              </a:rPr>
              <a:t>Maretic</a:t>
            </a:r>
            <a:r>
              <a:rPr lang="en-US" sz="1400" i="1" dirty="0">
                <a:effectLst/>
              </a:rPr>
              <a:t> ́ 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t>, and P. </a:t>
            </a:r>
            <a:r>
              <a:rPr kumimoji="1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t>Frossard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t>, “Forward-backward splitting for optimal transport based problems,” in IEEE ICASSP, 2020, pp. 5405–5409.</a:t>
            </a:r>
          </a:p>
          <a:p>
            <a:pPr>
              <a:defRPr/>
            </a:pPr>
            <a:endParaRPr kumimoji="1" lang="en-US" altLang="zh-CN" sz="1400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66A3AEAB-0195-3EF4-9F3F-5DAB5E5C9E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59" t="-3229" r="31093" b="6198"/>
          <a:stretch/>
        </p:blipFill>
        <p:spPr>
          <a:xfrm>
            <a:off x="1527858" y="2381462"/>
            <a:ext cx="4297088" cy="698699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BD473CB1-4630-7237-E89E-62193B632A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39" t="-12005" r="133" b="-3925"/>
          <a:stretch/>
        </p:blipFill>
        <p:spPr>
          <a:xfrm>
            <a:off x="5865457" y="2300581"/>
            <a:ext cx="977804" cy="834784"/>
          </a:xfrm>
          <a:prstGeom prst="rect">
            <a:avLst/>
          </a:prstGeom>
        </p:spPr>
      </p:pic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90339EDB-F3F7-80CC-FE9E-69BE1DF2078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CN" dirty="0"/>
              <a:t>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110">
                <a:extLst>
                  <a:ext uri="{FF2B5EF4-FFF2-40B4-BE49-F238E27FC236}">
                    <a16:creationId xmlns:a16="http://schemas.microsoft.com/office/drawing/2014/main" id="{C6486C3E-5004-DE13-C376-C78E6B6C0486}"/>
                  </a:ext>
                </a:extLst>
              </p:cNvPr>
              <p:cNvSpPr txBox="1"/>
              <p:nvPr/>
            </p:nvSpPr>
            <p:spPr>
              <a:xfrm>
                <a:off x="4167196" y="1567876"/>
                <a:ext cx="20205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>
                    <a:solidFill>
                      <a:srgbClr val="643271"/>
                    </a:solidFill>
                  </a:rPr>
                  <a:t>Cost function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0" i="1" smtClean="0">
                            <a:solidFill>
                              <a:srgbClr val="64327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b="0" i="1" smtClean="0">
                            <a:solidFill>
                              <a:srgbClr val="64327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zh-CN" sz="1600" b="0" i="1" smtClean="0">
                            <a:solidFill>
                              <a:srgbClr val="64327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zh-CN" sz="1600" dirty="0">
                    <a:solidFill>
                      <a:srgbClr val="64327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i="1">
                            <a:solidFill>
                              <a:srgbClr val="64327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i="1">
                            <a:solidFill>
                              <a:srgbClr val="64327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zh-CN" sz="1600" b="0" i="1" smtClean="0">
                            <a:solidFill>
                              <a:srgbClr val="64327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zh-CN" sz="1600" b="0" i="1" smtClean="0">
                            <a:solidFill>
                              <a:srgbClr val="64327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kumimoji="1" lang="en-US" altLang="zh-CN" sz="1600" dirty="0">
                    <a:solidFill>
                      <a:srgbClr val="643271"/>
                    </a:solidFill>
                  </a:rPr>
                  <a:t> </a:t>
                </a:r>
                <a:endParaRPr kumimoji="1" lang="zh-CN" altLang="en-US" sz="1600" dirty="0">
                  <a:solidFill>
                    <a:srgbClr val="643271"/>
                  </a:solidFill>
                </a:endParaRPr>
              </a:p>
            </p:txBody>
          </p:sp>
        </mc:Choice>
        <mc:Fallback xmlns="">
          <p:sp>
            <p:nvSpPr>
              <p:cNvPr id="41" name="文本框 110">
                <a:extLst>
                  <a:ext uri="{FF2B5EF4-FFF2-40B4-BE49-F238E27FC236}">
                    <a16:creationId xmlns:a16="http://schemas.microsoft.com/office/drawing/2014/main" id="{C6486C3E-5004-DE13-C376-C78E6B6C0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196" y="1567876"/>
                <a:ext cx="2020526" cy="584775"/>
              </a:xfrm>
              <a:prstGeom prst="rect">
                <a:avLst/>
              </a:prstGeom>
              <a:blipFill>
                <a:blip r:embed="rId6"/>
                <a:stretch>
                  <a:fillRect l="-1875" t="-4255" b="-1063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线箭头连接符 114">
            <a:extLst>
              <a:ext uri="{FF2B5EF4-FFF2-40B4-BE49-F238E27FC236}">
                <a16:creationId xmlns:a16="http://schemas.microsoft.com/office/drawing/2014/main" id="{CA538F45-1D8F-5EB0-44B9-A968503FC59C}"/>
              </a:ext>
            </a:extLst>
          </p:cNvPr>
          <p:cNvCxnSpPr>
            <a:cxnSpLocks/>
          </p:cNvCxnSpPr>
          <p:nvPr/>
        </p:nvCxnSpPr>
        <p:spPr>
          <a:xfrm flipH="1">
            <a:off x="4189395" y="2090982"/>
            <a:ext cx="223152" cy="374919"/>
          </a:xfrm>
          <a:prstGeom prst="straightConnector1">
            <a:avLst/>
          </a:prstGeom>
          <a:ln w="19050">
            <a:solidFill>
              <a:srgbClr val="64327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文本框 111">
            <a:extLst>
              <a:ext uri="{FF2B5EF4-FFF2-40B4-BE49-F238E27FC236}">
                <a16:creationId xmlns:a16="http://schemas.microsoft.com/office/drawing/2014/main" id="{F91A378E-E2E1-9474-2D0D-DF9C499A5032}"/>
              </a:ext>
            </a:extLst>
          </p:cNvPr>
          <p:cNvSpPr txBox="1"/>
          <p:nvPr/>
        </p:nvSpPr>
        <p:spPr>
          <a:xfrm>
            <a:off x="4092717" y="3034732"/>
            <a:ext cx="3022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643271"/>
                </a:solidFill>
              </a:rPr>
              <a:t>Temporal regularization </a:t>
            </a:r>
            <a:endParaRPr kumimoji="1" lang="zh-CN" altLang="en-US" sz="1600" b="1" dirty="0">
              <a:solidFill>
                <a:srgbClr val="643271"/>
              </a:solidFill>
            </a:endParaRPr>
          </a:p>
        </p:txBody>
      </p:sp>
      <p:sp>
        <p:nvSpPr>
          <p:cNvPr id="47" name="文本框 63">
            <a:extLst>
              <a:ext uri="{FF2B5EF4-FFF2-40B4-BE49-F238E27FC236}">
                <a16:creationId xmlns:a16="http://schemas.microsoft.com/office/drawing/2014/main" id="{BE6B3A99-D41B-C4B8-798D-F001F236A07E}"/>
              </a:ext>
            </a:extLst>
          </p:cNvPr>
          <p:cNvSpPr txBox="1"/>
          <p:nvPr/>
        </p:nvSpPr>
        <p:spPr>
          <a:xfrm>
            <a:off x="6008209" y="4606447"/>
            <a:ext cx="2956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highlight>
                  <a:srgbClr val="E3F2ED"/>
                </a:highlight>
              </a:rPr>
              <a:t>Can be solved efficiently using the a modified </a:t>
            </a:r>
            <a:r>
              <a:rPr kumimoji="1" lang="en-US" altLang="zh-CN" sz="1600" dirty="0" err="1">
                <a:highlight>
                  <a:srgbClr val="E3F2ED"/>
                </a:highlight>
              </a:rPr>
              <a:t>Sinkhorn</a:t>
            </a:r>
            <a:r>
              <a:rPr kumimoji="1" lang="en-US" altLang="zh-CN" sz="1600" dirty="0">
                <a:highlight>
                  <a:srgbClr val="E3F2ED"/>
                </a:highlight>
              </a:rPr>
              <a:t> algorithm</a:t>
            </a:r>
            <a:endParaRPr kumimoji="1" lang="zh-CN" altLang="en-US" sz="1600" dirty="0">
              <a:highlight>
                <a:srgbClr val="E3F2ED"/>
              </a:highlight>
            </a:endParaRPr>
          </a:p>
        </p:txBody>
      </p:sp>
      <p:cxnSp>
        <p:nvCxnSpPr>
          <p:cNvPr id="48" name="直线箭头连接符 114">
            <a:extLst>
              <a:ext uri="{FF2B5EF4-FFF2-40B4-BE49-F238E27FC236}">
                <a16:creationId xmlns:a16="http://schemas.microsoft.com/office/drawing/2014/main" id="{5D5F850F-DE68-77D5-C319-19A8A742926F}"/>
              </a:ext>
            </a:extLst>
          </p:cNvPr>
          <p:cNvCxnSpPr>
            <a:cxnSpLocks/>
          </p:cNvCxnSpPr>
          <p:nvPr/>
        </p:nvCxnSpPr>
        <p:spPr>
          <a:xfrm flipV="1">
            <a:off x="6008209" y="2826979"/>
            <a:ext cx="150252" cy="253182"/>
          </a:xfrm>
          <a:prstGeom prst="straightConnector1">
            <a:avLst/>
          </a:prstGeom>
          <a:ln w="19050">
            <a:solidFill>
              <a:srgbClr val="64327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0B8D472-E4CC-0668-1894-C7183B732480}"/>
                  </a:ext>
                </a:extLst>
              </p:cNvPr>
              <p:cNvSpPr txBox="1"/>
              <p:nvPr/>
            </p:nvSpPr>
            <p:spPr>
              <a:xfrm>
                <a:off x="4140713" y="3347429"/>
                <a:ext cx="3543919" cy="3452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=||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0B8D472-E4CC-0668-1894-C7183B732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713" y="3347429"/>
                <a:ext cx="3543919" cy="345287"/>
              </a:xfrm>
              <a:prstGeom prst="rect">
                <a:avLst/>
              </a:prstGeom>
              <a:blipFill>
                <a:blip r:embed="rId7"/>
                <a:stretch>
                  <a:fillRect l="-712" t="-3571" b="-2142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5EA3138-DB02-EE4D-3C2F-E85D88C0D94A}"/>
                  </a:ext>
                </a:extLst>
              </p:cNvPr>
              <p:cNvSpPr txBox="1"/>
              <p:nvPr/>
            </p:nvSpPr>
            <p:spPr>
              <a:xfrm>
                <a:off x="805092" y="2426869"/>
                <a:ext cx="9417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CN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5EA3138-DB02-EE4D-3C2F-E85D88C0D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092" y="2426869"/>
                <a:ext cx="941746" cy="400110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文本框 111">
            <a:extLst>
              <a:ext uri="{FF2B5EF4-FFF2-40B4-BE49-F238E27FC236}">
                <a16:creationId xmlns:a16="http://schemas.microsoft.com/office/drawing/2014/main" id="{93191D76-1224-60C2-6DA8-9D98EA196650}"/>
              </a:ext>
            </a:extLst>
          </p:cNvPr>
          <p:cNvSpPr txBox="1"/>
          <p:nvPr/>
        </p:nvSpPr>
        <p:spPr>
          <a:xfrm>
            <a:off x="5824946" y="3981894"/>
            <a:ext cx="2169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643271"/>
                </a:solidFill>
              </a:rPr>
              <a:t>Transported source features</a:t>
            </a:r>
            <a:endParaRPr kumimoji="1" lang="zh-CN" altLang="en-US" sz="1600" dirty="0">
              <a:solidFill>
                <a:srgbClr val="643271"/>
              </a:solidFill>
            </a:endParaRPr>
          </a:p>
        </p:txBody>
      </p:sp>
      <p:cxnSp>
        <p:nvCxnSpPr>
          <p:cNvPr id="57" name="直线箭头连接符 114">
            <a:extLst>
              <a:ext uri="{FF2B5EF4-FFF2-40B4-BE49-F238E27FC236}">
                <a16:creationId xmlns:a16="http://schemas.microsoft.com/office/drawing/2014/main" id="{2CC6AE4B-CA49-A6BE-3C52-90343A222411}"/>
              </a:ext>
            </a:extLst>
          </p:cNvPr>
          <p:cNvCxnSpPr>
            <a:cxnSpLocks/>
          </p:cNvCxnSpPr>
          <p:nvPr/>
        </p:nvCxnSpPr>
        <p:spPr>
          <a:xfrm flipV="1">
            <a:off x="6843261" y="3733431"/>
            <a:ext cx="142752" cy="208685"/>
          </a:xfrm>
          <a:prstGeom prst="straightConnector1">
            <a:avLst/>
          </a:prstGeom>
          <a:ln w="19050">
            <a:solidFill>
              <a:srgbClr val="64327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直线箭头连接符 114">
            <a:extLst>
              <a:ext uri="{FF2B5EF4-FFF2-40B4-BE49-F238E27FC236}">
                <a16:creationId xmlns:a16="http://schemas.microsoft.com/office/drawing/2014/main" id="{5DDE77BA-E733-DF8B-314F-676A26415A09}"/>
              </a:ext>
            </a:extLst>
          </p:cNvPr>
          <p:cNvCxnSpPr>
            <a:cxnSpLocks/>
            <a:endCxn id="51" idx="2"/>
          </p:cNvCxnSpPr>
          <p:nvPr/>
        </p:nvCxnSpPr>
        <p:spPr>
          <a:xfrm flipH="1" flipV="1">
            <a:off x="5912673" y="3692716"/>
            <a:ext cx="441686" cy="249401"/>
          </a:xfrm>
          <a:prstGeom prst="straightConnector1">
            <a:avLst/>
          </a:prstGeom>
          <a:ln w="19050">
            <a:solidFill>
              <a:srgbClr val="64327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845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5E8CD9B-7F3F-438D-9E3F-E74263F0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6" y="324669"/>
            <a:ext cx="8845641" cy="307477"/>
          </a:xfrm>
        </p:spPr>
        <p:txBody>
          <a:bodyPr/>
          <a:lstStyle/>
          <a:p>
            <a:r>
              <a:rPr lang="en-US" altLang="zh-CN" dirty="0"/>
              <a:t>Wasserstein-based transfer curriculum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7F0C412-A804-4A08-B764-B7CA54AB29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7F9D212-FD2F-276B-C920-B0BFBC9FAF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CN" dirty="0"/>
              <a:t>W-MPOT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副标题 2">
                <a:extLst>
                  <a:ext uri="{FF2B5EF4-FFF2-40B4-BE49-F238E27FC236}">
                    <a16:creationId xmlns:a16="http://schemas.microsoft.com/office/drawing/2014/main" id="{B0B05412-AE99-88A0-8DB8-76DC81D45B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9663" y="991051"/>
                <a:ext cx="8242777" cy="55422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00" dirty="0"/>
                  <a:t>Calculate the w-distance between each intermediate 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1800" dirty="0"/>
                  <a:t> and the source 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80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altLang="zh-CN" sz="1800" b="1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00" dirty="0"/>
                  <a:t>Discard any intermediate domain that is further from the target domain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00" dirty="0"/>
                  <a:t>Sort in order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CN" sz="1800" dirty="0"/>
                  <a:t> to get intermediate domain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</m:e>
                        </m:acc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endParaRPr lang="en-US" altLang="zh-CN" sz="1800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b="1" dirty="0"/>
              </a:p>
              <a:p>
                <a:pPr marL="457200" lvl="1" indent="0">
                  <a:lnSpc>
                    <a:spcPct val="150000"/>
                  </a:lnSpc>
                  <a:buNone/>
                </a:pPr>
                <a:r>
                  <a:rPr lang="en-US" altLang="zh-CN" sz="1800" b="1" i="1" dirty="0"/>
                  <a:t>Eliminate the need for meta-information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b="1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b="1" dirty="0"/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800" b="1" dirty="0"/>
              </a:p>
            </p:txBody>
          </p:sp>
        </mc:Choice>
        <mc:Fallback xmlns="">
          <p:sp>
            <p:nvSpPr>
              <p:cNvPr id="20" name="副标题 2">
                <a:extLst>
                  <a:ext uri="{FF2B5EF4-FFF2-40B4-BE49-F238E27FC236}">
                    <a16:creationId xmlns:a16="http://schemas.microsoft.com/office/drawing/2014/main" id="{B0B05412-AE99-88A0-8DB8-76DC81D45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63" y="991051"/>
                <a:ext cx="8242777" cy="55422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>
            <a:extLst>
              <a:ext uri="{FF2B5EF4-FFF2-40B4-BE49-F238E27FC236}">
                <a16:creationId xmlns:a16="http://schemas.microsoft.com/office/drawing/2014/main" id="{D70F3D76-10D0-8CE1-CDD1-B7326817A4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74" b="-1"/>
          <a:stretch/>
        </p:blipFill>
        <p:spPr>
          <a:xfrm>
            <a:off x="5035385" y="3153292"/>
            <a:ext cx="2849402" cy="27570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EABE8D7-CB98-980A-1D12-D68D43F55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591" y="3122227"/>
            <a:ext cx="3056524" cy="334412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E5A25B42-2E7E-80E1-1525-D164EB11AA9E}"/>
              </a:ext>
            </a:extLst>
          </p:cNvPr>
          <p:cNvGrpSpPr/>
          <p:nvPr/>
        </p:nvGrpSpPr>
        <p:grpSpPr>
          <a:xfrm>
            <a:off x="1163226" y="4494615"/>
            <a:ext cx="1033778" cy="1091085"/>
            <a:chOff x="10349968" y="9305077"/>
            <a:chExt cx="1371628" cy="1515495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B38BAF98-AF9A-7850-2AFC-2F86E2BE3F21}"/>
                </a:ext>
              </a:extLst>
            </p:cNvPr>
            <p:cNvSpPr/>
            <p:nvPr/>
          </p:nvSpPr>
          <p:spPr>
            <a:xfrm>
              <a:off x="10349968" y="9305077"/>
              <a:ext cx="1371628" cy="1514175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F1317C2A-B78E-E0F9-968C-1428C208ED06}"/>
                </a:ext>
              </a:extLst>
            </p:cNvPr>
            <p:cNvSpPr txBox="1"/>
            <p:nvPr/>
          </p:nvSpPr>
          <p:spPr>
            <a:xfrm>
              <a:off x="10854719" y="10435826"/>
              <a:ext cx="553416" cy="384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ysClr val="windowText" lastClr="000000"/>
                  </a:solidFill>
                </a:rPr>
                <a:t>0°</a:t>
              </a:r>
              <a:endParaRPr kumimoji="1" lang="zh-CN" altLang="en-US" sz="120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D800E497-0594-464C-F931-4D3922A1A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19592" y="9434186"/>
              <a:ext cx="516190" cy="516190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F747304A-AFAC-0065-627B-08A1D56B7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19592" y="9950376"/>
              <a:ext cx="516190" cy="516190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7C5EAC12-4D6D-D47F-3625-DC20B65D8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35782" y="9950376"/>
              <a:ext cx="516190" cy="516190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4FA4A17E-106D-1DFF-2EE7-3EA443C41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1035785" y="9434186"/>
              <a:ext cx="516190" cy="516190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3957354-2258-DB6B-D6D7-E84E96546189}"/>
              </a:ext>
            </a:extLst>
          </p:cNvPr>
          <p:cNvGrpSpPr/>
          <p:nvPr/>
        </p:nvGrpSpPr>
        <p:grpSpPr>
          <a:xfrm>
            <a:off x="6718897" y="4487986"/>
            <a:ext cx="1033779" cy="1104028"/>
            <a:chOff x="6780504" y="1676902"/>
            <a:chExt cx="1033779" cy="1104028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592A78F1-A2B3-8479-2E3B-189B70364220}"/>
                </a:ext>
              </a:extLst>
            </p:cNvPr>
            <p:cNvGrpSpPr/>
            <p:nvPr/>
          </p:nvGrpSpPr>
          <p:grpSpPr>
            <a:xfrm>
              <a:off x="6780504" y="1676902"/>
              <a:ext cx="1033779" cy="1104028"/>
              <a:chOff x="15507734" y="9321723"/>
              <a:chExt cx="1371628" cy="1533472"/>
            </a:xfrm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291FF9B7-BC12-C529-651B-FB7680D6BD1D}"/>
                  </a:ext>
                </a:extLst>
              </p:cNvPr>
              <p:cNvSpPr/>
              <p:nvPr/>
            </p:nvSpPr>
            <p:spPr>
              <a:xfrm>
                <a:off x="15507734" y="9321723"/>
                <a:ext cx="1371628" cy="151417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3696F96-5B96-BDF0-569B-48739B7423B5}"/>
                  </a:ext>
                </a:extLst>
              </p:cNvPr>
              <p:cNvSpPr txBox="1"/>
              <p:nvPr/>
            </p:nvSpPr>
            <p:spPr>
              <a:xfrm>
                <a:off x="15921401" y="10470449"/>
                <a:ext cx="761849" cy="384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ysClr val="windowText" lastClr="000000"/>
                    </a:solidFill>
                  </a:rPr>
                  <a:t>180°</a:t>
                </a:r>
                <a:endParaRPr kumimoji="1" lang="zh-CN" altLang="en-US" sz="1200" dirty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EF1A4DD7-B038-9291-DB69-082167108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201277" y="9979813"/>
                <a:ext cx="516190" cy="516190"/>
              </a:xfrm>
              <a:prstGeom prst="rect">
                <a:avLst/>
              </a:prstGeom>
            </p:spPr>
          </p:pic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FDB26318-757B-11D7-0DE6-75186B81C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685086" y="9961875"/>
                <a:ext cx="516190" cy="534128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53B5CB3D-D32D-F9C9-5DAD-B9AC84061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201277" y="9464340"/>
                <a:ext cx="516190" cy="516190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0346A28F-8E53-6AA1-B1B1-F421D350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685086" y="9463622"/>
                <a:ext cx="516191" cy="516191"/>
              </a:xfrm>
              <a:prstGeom prst="rect">
                <a:avLst/>
              </a:prstGeom>
            </p:spPr>
          </p:pic>
        </p:grpSp>
        <p:sp>
          <p:nvSpPr>
            <p:cNvPr id="57" name="圆角矩形 56">
              <a:extLst>
                <a:ext uri="{FF2B5EF4-FFF2-40B4-BE49-F238E27FC236}">
                  <a16:creationId xmlns:a16="http://schemas.microsoft.com/office/drawing/2014/main" id="{E27F6E3E-90C1-ADE9-D9B9-464065A6AE38}"/>
                </a:ext>
              </a:extLst>
            </p:cNvPr>
            <p:cNvSpPr/>
            <p:nvPr/>
          </p:nvSpPr>
          <p:spPr>
            <a:xfrm>
              <a:off x="6996407" y="2510957"/>
              <a:ext cx="639411" cy="230942"/>
            </a:xfrm>
            <a:prstGeom prst="roundRect">
              <a:avLst/>
            </a:prstGeom>
            <a:solidFill>
              <a:schemeClr val="bg1">
                <a:lumMod val="85000"/>
                <a:alpha val="78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381F877B-E4FE-6789-D752-0CCF510E06F9}"/>
              </a:ext>
            </a:extLst>
          </p:cNvPr>
          <p:cNvGrpSpPr/>
          <p:nvPr/>
        </p:nvGrpSpPr>
        <p:grpSpPr>
          <a:xfrm>
            <a:off x="4770310" y="4491425"/>
            <a:ext cx="1033778" cy="1096390"/>
            <a:chOff x="7002414" y="4318056"/>
            <a:chExt cx="1033778" cy="1096390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3948984D-2452-69EB-062A-DB57327CA6A2}"/>
                </a:ext>
              </a:extLst>
            </p:cNvPr>
            <p:cNvGrpSpPr/>
            <p:nvPr/>
          </p:nvGrpSpPr>
          <p:grpSpPr>
            <a:xfrm>
              <a:off x="7002414" y="4318056"/>
              <a:ext cx="1033778" cy="1096390"/>
              <a:chOff x="13796835" y="7590685"/>
              <a:chExt cx="1371628" cy="1522866"/>
            </a:xfrm>
          </p:grpSpPr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0E20327F-04CF-FE82-4A9C-B89261DD5EF3}"/>
                  </a:ext>
                </a:extLst>
              </p:cNvPr>
              <p:cNvSpPr/>
              <p:nvPr/>
            </p:nvSpPr>
            <p:spPr>
              <a:xfrm>
                <a:off x="13796835" y="7590685"/>
                <a:ext cx="1371628" cy="1514175"/>
              </a:xfrm>
              <a:prstGeom prst="rect">
                <a:avLst/>
              </a:prstGeom>
              <a:solidFill>
                <a:schemeClr val="accent1">
                  <a:alpha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78834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576679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2365019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315336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941700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4730043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5518383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6306723" algn="l" defTabSz="788340" rtl="0" eaLnBrk="1" latinLnBrk="0" hangingPunct="1">
                  <a:defRPr sz="310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dirty="0"/>
              </a:p>
            </p:txBody>
          </p:sp>
          <p:sp>
            <p:nvSpPr>
              <p:cNvPr id="68" name="文本框 128">
                <a:extLst>
                  <a:ext uri="{FF2B5EF4-FFF2-40B4-BE49-F238E27FC236}">
                    <a16:creationId xmlns:a16="http://schemas.microsoft.com/office/drawing/2014/main" id="{4903D663-AA6A-D905-7EFB-7D8C123657EE}"/>
                  </a:ext>
                </a:extLst>
              </p:cNvPr>
              <p:cNvSpPr txBox="1"/>
              <p:nvPr/>
            </p:nvSpPr>
            <p:spPr>
              <a:xfrm>
                <a:off x="14250056" y="8728804"/>
                <a:ext cx="657633" cy="384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8834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76679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365019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15336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941700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30043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518383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306723" algn="l" defTabSz="788340" rtl="0" eaLnBrk="1" latinLnBrk="0" hangingPunct="1">
                  <a:defRPr sz="31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sz="1200" dirty="0">
                    <a:solidFill>
                      <a:sysClr val="windowText" lastClr="000000"/>
                    </a:solidFill>
                  </a:rPr>
                  <a:t>90°</a:t>
                </a:r>
                <a:endParaRPr kumimoji="1" lang="zh-CN" altLang="en-US" sz="1200" dirty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574E0281-8514-4F69-E635-563908853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484139" y="7735640"/>
                <a:ext cx="516190" cy="516190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8492401B-D6E4-DBB5-9032-1312D0C1D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484139" y="8251830"/>
                <a:ext cx="516190" cy="516190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AD97C0A4-0953-9264-1B21-72964E711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967949" y="8251830"/>
                <a:ext cx="516190" cy="516190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62161B60-B8A8-2263-8F80-839A78D3F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967949" y="7735640"/>
                <a:ext cx="516190" cy="516190"/>
              </a:xfrm>
              <a:prstGeom prst="rect">
                <a:avLst/>
              </a:prstGeom>
            </p:spPr>
          </p:pic>
        </p:grpSp>
        <p:sp>
          <p:nvSpPr>
            <p:cNvPr id="66" name="圆角矩形 65">
              <a:extLst>
                <a:ext uri="{FF2B5EF4-FFF2-40B4-BE49-F238E27FC236}">
                  <a16:creationId xmlns:a16="http://schemas.microsoft.com/office/drawing/2014/main" id="{0A85500E-03CB-F36F-CE6F-A62025B6BAE2}"/>
                </a:ext>
              </a:extLst>
            </p:cNvPr>
            <p:cNvSpPr/>
            <p:nvPr/>
          </p:nvSpPr>
          <p:spPr>
            <a:xfrm>
              <a:off x="7265648" y="5177069"/>
              <a:ext cx="549726" cy="186193"/>
            </a:xfrm>
            <a:prstGeom prst="roundRect">
              <a:avLst/>
            </a:prstGeom>
            <a:solidFill>
              <a:schemeClr val="bg1">
                <a:lumMod val="85000"/>
                <a:alpha val="78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2FD82376-EB7A-64DA-B3A1-5DEFF106C16B}"/>
              </a:ext>
            </a:extLst>
          </p:cNvPr>
          <p:cNvGrpSpPr/>
          <p:nvPr/>
        </p:nvGrpSpPr>
        <p:grpSpPr>
          <a:xfrm>
            <a:off x="2966768" y="4491425"/>
            <a:ext cx="1033778" cy="1090135"/>
            <a:chOff x="5567279" y="4210824"/>
            <a:chExt cx="1033778" cy="1090135"/>
          </a:xfrm>
        </p:grpSpPr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423FF1DA-99B5-5AFB-909F-FAC7F91B4860}"/>
                </a:ext>
              </a:extLst>
            </p:cNvPr>
            <p:cNvGrpSpPr/>
            <p:nvPr/>
          </p:nvGrpSpPr>
          <p:grpSpPr>
            <a:xfrm>
              <a:off x="5567279" y="4210824"/>
              <a:ext cx="1033778" cy="1090135"/>
              <a:chOff x="12203644" y="7604327"/>
              <a:chExt cx="1371628" cy="1514175"/>
            </a:xfrm>
          </p:grpSpPr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71A84F17-82D7-E7F0-054B-CB1416FA013A}"/>
                  </a:ext>
                </a:extLst>
              </p:cNvPr>
              <p:cNvSpPr/>
              <p:nvPr/>
            </p:nvSpPr>
            <p:spPr>
              <a:xfrm>
                <a:off x="12203644" y="7604327"/>
                <a:ext cx="1371628" cy="1514175"/>
              </a:xfrm>
              <a:prstGeom prst="rect">
                <a:avLst/>
              </a:prstGeom>
              <a:solidFill>
                <a:schemeClr val="accent1">
                  <a:alpha val="40262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9D786EAC-DAC9-ACD3-16D9-3F0601133AAC}"/>
                  </a:ext>
                </a:extLst>
              </p:cNvPr>
              <p:cNvSpPr txBox="1"/>
              <p:nvPr/>
            </p:nvSpPr>
            <p:spPr>
              <a:xfrm>
                <a:off x="12636508" y="8718782"/>
                <a:ext cx="657633" cy="384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ysClr val="windowText" lastClr="000000"/>
                    </a:solidFill>
                  </a:rPr>
                  <a:t>18°</a:t>
                </a:r>
                <a:endParaRPr kumimoji="1" lang="zh-CN" altLang="en-US" sz="1200" dirty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78" name="图片 77">
                <a:extLst>
                  <a:ext uri="{FF2B5EF4-FFF2-40B4-BE49-F238E27FC236}">
                    <a16:creationId xmlns:a16="http://schemas.microsoft.com/office/drawing/2014/main" id="{AF3188CC-04D3-35CF-808D-4163DAC96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903652" y="7739598"/>
                <a:ext cx="516190" cy="516190"/>
              </a:xfrm>
              <a:prstGeom prst="rect">
                <a:avLst/>
              </a:prstGeom>
            </p:spPr>
          </p:pic>
          <p:pic>
            <p:nvPicPr>
              <p:cNvPr id="79" name="图片 78">
                <a:extLst>
                  <a:ext uri="{FF2B5EF4-FFF2-40B4-BE49-F238E27FC236}">
                    <a16:creationId xmlns:a16="http://schemas.microsoft.com/office/drawing/2014/main" id="{66DC5192-C049-E89D-F37E-25276308D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903652" y="8255788"/>
                <a:ext cx="516190" cy="516190"/>
              </a:xfrm>
              <a:prstGeom prst="rect">
                <a:avLst/>
              </a:prstGeom>
            </p:spPr>
          </p:pic>
          <p:pic>
            <p:nvPicPr>
              <p:cNvPr id="80" name="图片 79">
                <a:extLst>
                  <a:ext uri="{FF2B5EF4-FFF2-40B4-BE49-F238E27FC236}">
                    <a16:creationId xmlns:a16="http://schemas.microsoft.com/office/drawing/2014/main" id="{D18C0C1E-4529-C64F-9ACD-B691C76EB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10800000" flipH="1" flipV="1">
                <a:off x="12387461" y="8255788"/>
                <a:ext cx="516191" cy="516191"/>
              </a:xfrm>
              <a:prstGeom prst="rect">
                <a:avLst/>
              </a:prstGeom>
            </p:spPr>
          </p:pic>
          <p:pic>
            <p:nvPicPr>
              <p:cNvPr id="81" name="图片 80">
                <a:extLst>
                  <a:ext uri="{FF2B5EF4-FFF2-40B4-BE49-F238E27FC236}">
                    <a16:creationId xmlns:a16="http://schemas.microsoft.com/office/drawing/2014/main" id="{BA9CA913-FA7E-E1F9-6B3A-51A9C17D7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387460" y="7738919"/>
                <a:ext cx="516192" cy="516192"/>
              </a:xfrm>
              <a:prstGeom prst="rect">
                <a:avLst/>
              </a:prstGeom>
            </p:spPr>
          </p:pic>
        </p:grpSp>
        <p:sp>
          <p:nvSpPr>
            <p:cNvPr id="75" name="圆角矩形 74">
              <a:extLst>
                <a:ext uri="{FF2B5EF4-FFF2-40B4-BE49-F238E27FC236}">
                  <a16:creationId xmlns:a16="http://schemas.microsoft.com/office/drawing/2014/main" id="{95879C77-22CC-6312-A5E6-DF17C8FB2FF4}"/>
                </a:ext>
              </a:extLst>
            </p:cNvPr>
            <p:cNvSpPr/>
            <p:nvPr/>
          </p:nvSpPr>
          <p:spPr>
            <a:xfrm>
              <a:off x="5834686" y="5058021"/>
              <a:ext cx="549726" cy="186193"/>
            </a:xfrm>
            <a:prstGeom prst="roundRect">
              <a:avLst/>
            </a:prstGeom>
            <a:solidFill>
              <a:schemeClr val="bg1">
                <a:lumMod val="85000"/>
                <a:alpha val="78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4" name="曲线连接符 3">
            <a:extLst>
              <a:ext uri="{FF2B5EF4-FFF2-40B4-BE49-F238E27FC236}">
                <a16:creationId xmlns:a16="http://schemas.microsoft.com/office/drawing/2014/main" id="{A39FABEA-C4F1-2C7D-20E9-0D7177BDB6D6}"/>
              </a:ext>
            </a:extLst>
          </p:cNvPr>
          <p:cNvCxnSpPr>
            <a:cxnSpLocks/>
            <a:stCxn id="50" idx="2"/>
            <a:endCxn id="76" idx="2"/>
          </p:cNvCxnSpPr>
          <p:nvPr/>
        </p:nvCxnSpPr>
        <p:spPr>
          <a:xfrm rot="5400000" flipH="1" flipV="1">
            <a:off x="2615859" y="4717902"/>
            <a:ext cx="4140" cy="1731456"/>
          </a:xfrm>
          <a:prstGeom prst="curvedConnector3">
            <a:avLst>
              <a:gd name="adj1" fmla="val -5521739"/>
            </a:avLst>
          </a:prstGeom>
          <a:ln w="158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曲线连接符 82">
            <a:extLst>
              <a:ext uri="{FF2B5EF4-FFF2-40B4-BE49-F238E27FC236}">
                <a16:creationId xmlns:a16="http://schemas.microsoft.com/office/drawing/2014/main" id="{C9506184-DA6A-B3F5-C71D-E9C5D7C1CF3F}"/>
              </a:ext>
            </a:extLst>
          </p:cNvPr>
          <p:cNvCxnSpPr>
            <a:cxnSpLocks/>
            <a:stCxn id="50" idx="2"/>
            <a:endCxn id="68" idx="2"/>
          </p:cNvCxnSpPr>
          <p:nvPr/>
        </p:nvCxnSpPr>
        <p:spPr>
          <a:xfrm rot="16200000" flipH="1">
            <a:off x="3554904" y="3782996"/>
            <a:ext cx="2115" cy="3607521"/>
          </a:xfrm>
          <a:prstGeom prst="curvedConnector3">
            <a:avLst>
              <a:gd name="adj1" fmla="val 17148511"/>
            </a:avLst>
          </a:prstGeom>
          <a:ln w="158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曲线连接符 86">
            <a:extLst>
              <a:ext uri="{FF2B5EF4-FFF2-40B4-BE49-F238E27FC236}">
                <a16:creationId xmlns:a16="http://schemas.microsoft.com/office/drawing/2014/main" id="{E80DE2A8-1975-8D9D-7E6F-A37D0657FCCC}"/>
              </a:ext>
            </a:extLst>
          </p:cNvPr>
          <p:cNvCxnSpPr>
            <a:cxnSpLocks/>
            <a:stCxn id="50" idx="2"/>
            <a:endCxn id="59" idx="2"/>
          </p:cNvCxnSpPr>
          <p:nvPr/>
        </p:nvCxnSpPr>
        <p:spPr>
          <a:xfrm rot="16200000" flipH="1">
            <a:off x="4531829" y="2806072"/>
            <a:ext cx="6314" cy="5565570"/>
          </a:xfrm>
          <a:prstGeom prst="curvedConnector3">
            <a:avLst>
              <a:gd name="adj1" fmla="val 7602328"/>
            </a:avLst>
          </a:prstGeom>
          <a:ln w="158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ABCBE11F-4154-3AEF-9663-B7DC5C344707}"/>
                  </a:ext>
                </a:extLst>
              </p:cNvPr>
              <p:cNvSpPr txBox="1"/>
              <p:nvPr/>
            </p:nvSpPr>
            <p:spPr>
              <a:xfrm>
                <a:off x="2339957" y="5481202"/>
                <a:ext cx="51886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zh-CN" altLang="en-US" sz="1600" i="1" smtClean="0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ABCBE11F-4154-3AEF-9663-B7DC5C344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957" y="5481202"/>
                <a:ext cx="518860" cy="33855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8B9181CF-B655-239C-4342-0FACD4CA8130}"/>
                  </a:ext>
                </a:extLst>
              </p:cNvPr>
              <p:cNvSpPr txBox="1"/>
              <p:nvPr/>
            </p:nvSpPr>
            <p:spPr>
              <a:xfrm>
                <a:off x="3811770" y="5570779"/>
                <a:ext cx="5236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zh-CN" altLang="en-US" sz="1600" i="1" smtClean="0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8B9181CF-B655-239C-4342-0FACD4CA8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70" y="5570779"/>
                <a:ext cx="523605" cy="3385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48C3150-62C2-73E9-AAA6-ABA1C1C9EAA9}"/>
                  </a:ext>
                </a:extLst>
              </p:cNvPr>
              <p:cNvSpPr txBox="1"/>
              <p:nvPr/>
            </p:nvSpPr>
            <p:spPr>
              <a:xfrm>
                <a:off x="5394605" y="5678613"/>
                <a:ext cx="5236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zh-CN" altLang="en-US" sz="1600" i="1" smtClean="0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64327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48C3150-62C2-73E9-AAA6-ABA1C1C9E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605" y="5678613"/>
                <a:ext cx="523605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45C983D-E707-F2FA-08F9-F2D69A069F2D}"/>
              </a:ext>
            </a:extLst>
          </p:cNvPr>
          <p:cNvSpPr txBox="1"/>
          <p:nvPr/>
        </p:nvSpPr>
        <p:spPr>
          <a:xfrm>
            <a:off x="4534986" y="3297320"/>
            <a:ext cx="459166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dirty="0">
                <a:solidFill>
                  <a:srgbClr val="7030A0"/>
                </a:solidFill>
              </a:rPr>
              <a:t>(</a:t>
            </a:r>
            <a:r>
              <a:rPr lang="en-US" altLang="zh-CN" sz="1800" dirty="0">
                <a:solidFill>
                  <a:srgbClr val="7030A0"/>
                </a:solidFill>
              </a:rPr>
              <a:t>Wasserstein distance condition)</a:t>
            </a:r>
          </a:p>
        </p:txBody>
      </p:sp>
    </p:spTree>
    <p:extLst>
      <p:ext uri="{BB962C8B-B14F-4D97-AF65-F5344CB8AC3E}">
        <p14:creationId xmlns:p14="http://schemas.microsoft.com/office/powerpoint/2010/main" val="788616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20029</TotalTime>
  <Words>1562</Words>
  <Application>Microsoft Macintosh PowerPoint</Application>
  <PresentationFormat>On-screen Show (4:3)</PresentationFormat>
  <Paragraphs>336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宋体</vt:lpstr>
      <vt:lpstr>Arial</vt:lpstr>
      <vt:lpstr>Calibri</vt:lpstr>
      <vt:lpstr>Cambria Math</vt:lpstr>
      <vt:lpstr>Times New Roman</vt:lpstr>
      <vt:lpstr>Wingdings</vt:lpstr>
      <vt:lpstr>Office 主题</vt:lpstr>
      <vt:lpstr>Enhancing Continuous Domain Adaptation with Multi-Path Transfer Curriculum</vt:lpstr>
      <vt:lpstr>Unsupervised Domain Adaptation (UDA)</vt:lpstr>
      <vt:lpstr>Continuous Domain Adaptation (CDA)</vt:lpstr>
      <vt:lpstr>Critical challenges of CDA</vt:lpstr>
      <vt:lpstr>Contents</vt:lpstr>
      <vt:lpstr>Problem definition </vt:lpstr>
      <vt:lpstr>Optimal Transport for Domain Adaptation (Courty 2016)</vt:lpstr>
      <vt:lpstr>Continuous Domain Optimal Transport (Ortiz-Jiménez 2020)</vt:lpstr>
      <vt:lpstr>Wasserstein-based transfer curriculum</vt:lpstr>
      <vt:lpstr>Why use a Wasserstein-based curriculum?</vt:lpstr>
      <vt:lpstr>Mitigating Cumulative Error using Multi-path Consistency </vt:lpstr>
      <vt:lpstr>Multi-Path Optimal Transport (MPOT)</vt:lpstr>
      <vt:lpstr>Numerical Optimization of MPOT</vt:lpstr>
      <vt:lpstr>Contents</vt:lpstr>
      <vt:lpstr>Datasets and Experimental Settings</vt:lpstr>
      <vt:lpstr>Q1: How good is the Wasserstein-Based Transfer Curriculum?</vt:lpstr>
      <vt:lpstr>Q2: W-MPOT’s Effectiveness on CDA</vt:lpstr>
      <vt:lpstr>Further Experimental Validations</vt:lpstr>
      <vt:lpstr>Conclusion and future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duqj2</dc:creator>
  <cp:lastModifiedBy>Yang Li</cp:lastModifiedBy>
  <cp:revision>662</cp:revision>
  <dcterms:created xsi:type="dcterms:W3CDTF">2014-12-08T05:17:00Z</dcterms:created>
  <dcterms:modified xsi:type="dcterms:W3CDTF">2025-02-02T16:27:29Z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2052-10.1.0.5975</vt:lpwstr>
  </property>
</Properties>
</file>